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15" d="100"/>
          <a:sy n="115" d="100"/>
        </p:scale>
        <p:origin x="432"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633C463-870B-46A9-99CB-68C2D218F45B}" type="datetimeFigureOut">
              <a:rPr lang="hr-HR" smtClean="0"/>
              <a:t>23.4.2021.</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9A5D644F-5089-4090-8062-F2C0F22229AE}" type="slidenum">
              <a:rPr lang="hr-HR" smtClean="0"/>
              <a:t>‹#›</a:t>
            </a:fld>
            <a:endParaRPr lang="hr-HR"/>
          </a:p>
        </p:txBody>
      </p:sp>
    </p:spTree>
    <p:extLst>
      <p:ext uri="{BB962C8B-B14F-4D97-AF65-F5344CB8AC3E}">
        <p14:creationId xmlns:p14="http://schemas.microsoft.com/office/powerpoint/2010/main" val="744149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3633C463-870B-46A9-99CB-68C2D218F45B}" type="datetimeFigureOut">
              <a:rPr lang="hr-HR" smtClean="0"/>
              <a:t>23.4.2021.</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9A5D644F-5089-4090-8062-F2C0F22229AE}" type="slidenum">
              <a:rPr lang="hr-HR" smtClean="0"/>
              <a:t>‹#›</a:t>
            </a:fld>
            <a:endParaRPr lang="hr-HR"/>
          </a:p>
        </p:txBody>
      </p:sp>
    </p:spTree>
    <p:extLst>
      <p:ext uri="{BB962C8B-B14F-4D97-AF65-F5344CB8AC3E}">
        <p14:creationId xmlns:p14="http://schemas.microsoft.com/office/powerpoint/2010/main" val="975939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3633C463-870B-46A9-99CB-68C2D218F45B}" type="datetimeFigureOut">
              <a:rPr lang="hr-HR" smtClean="0"/>
              <a:t>23.4.2021.</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9A5D644F-5089-4090-8062-F2C0F22229AE}" type="slidenum">
              <a:rPr lang="hr-HR" smtClean="0"/>
              <a:t>‹#›</a:t>
            </a:fld>
            <a:endParaRPr lang="hr-HR"/>
          </a:p>
        </p:txBody>
      </p:sp>
    </p:spTree>
    <p:extLst>
      <p:ext uri="{BB962C8B-B14F-4D97-AF65-F5344CB8AC3E}">
        <p14:creationId xmlns:p14="http://schemas.microsoft.com/office/powerpoint/2010/main" val="2792068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3633C463-870B-46A9-99CB-68C2D218F45B}" type="datetimeFigureOut">
              <a:rPr lang="hr-HR" smtClean="0"/>
              <a:t>23.4.2021.</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9A5D644F-5089-4090-8062-F2C0F22229AE}" type="slidenum">
              <a:rPr lang="hr-HR" smtClean="0"/>
              <a:t>‹#›</a:t>
            </a:fld>
            <a:endParaRPr lang="hr-HR"/>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537291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633C463-870B-46A9-99CB-68C2D218F45B}" type="datetimeFigureOut">
              <a:rPr lang="hr-HR" smtClean="0"/>
              <a:t>23.4.2021.</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9A5D644F-5089-4090-8062-F2C0F22229AE}" type="slidenum">
              <a:rPr lang="hr-HR" smtClean="0"/>
              <a:t>‹#›</a:t>
            </a:fld>
            <a:endParaRPr lang="hr-HR"/>
          </a:p>
        </p:txBody>
      </p:sp>
    </p:spTree>
    <p:extLst>
      <p:ext uri="{BB962C8B-B14F-4D97-AF65-F5344CB8AC3E}">
        <p14:creationId xmlns:p14="http://schemas.microsoft.com/office/powerpoint/2010/main" val="5365029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633C463-870B-46A9-99CB-68C2D218F45B}" type="datetimeFigureOut">
              <a:rPr lang="hr-HR" smtClean="0"/>
              <a:t>23.4.2021.</a:t>
            </a:fld>
            <a:endParaRPr lang="hr-HR"/>
          </a:p>
        </p:txBody>
      </p:sp>
      <p:sp>
        <p:nvSpPr>
          <p:cNvPr id="4"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9A5D644F-5089-4090-8062-F2C0F22229AE}" type="slidenum">
              <a:rPr lang="hr-HR" smtClean="0"/>
              <a:t>‹#›</a:t>
            </a:fld>
            <a:endParaRPr lang="hr-HR"/>
          </a:p>
        </p:txBody>
      </p:sp>
    </p:spTree>
    <p:extLst>
      <p:ext uri="{BB962C8B-B14F-4D97-AF65-F5344CB8AC3E}">
        <p14:creationId xmlns:p14="http://schemas.microsoft.com/office/powerpoint/2010/main" val="19482680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633C463-870B-46A9-99CB-68C2D218F45B}" type="datetimeFigureOut">
              <a:rPr lang="hr-HR" smtClean="0"/>
              <a:t>23.4.2021.</a:t>
            </a:fld>
            <a:endParaRPr lang="hr-HR"/>
          </a:p>
        </p:txBody>
      </p:sp>
      <p:sp>
        <p:nvSpPr>
          <p:cNvPr id="4"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9A5D644F-5089-4090-8062-F2C0F22229AE}" type="slidenum">
              <a:rPr lang="hr-HR" smtClean="0"/>
              <a:t>‹#›</a:t>
            </a:fld>
            <a:endParaRPr lang="hr-HR"/>
          </a:p>
        </p:txBody>
      </p:sp>
    </p:spTree>
    <p:extLst>
      <p:ext uri="{BB962C8B-B14F-4D97-AF65-F5344CB8AC3E}">
        <p14:creationId xmlns:p14="http://schemas.microsoft.com/office/powerpoint/2010/main" val="40849667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633C463-870B-46A9-99CB-68C2D218F45B}" type="datetimeFigureOut">
              <a:rPr lang="hr-HR" smtClean="0"/>
              <a:t>23.4.2021.</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9A5D644F-5089-4090-8062-F2C0F22229AE}" type="slidenum">
              <a:rPr lang="hr-HR" smtClean="0"/>
              <a:t>‹#›</a:t>
            </a:fld>
            <a:endParaRPr lang="hr-HR"/>
          </a:p>
        </p:txBody>
      </p:sp>
    </p:spTree>
    <p:extLst>
      <p:ext uri="{BB962C8B-B14F-4D97-AF65-F5344CB8AC3E}">
        <p14:creationId xmlns:p14="http://schemas.microsoft.com/office/powerpoint/2010/main" val="14878067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633C463-870B-46A9-99CB-68C2D218F45B}" type="datetimeFigureOut">
              <a:rPr lang="hr-HR" smtClean="0"/>
              <a:t>23.4.2021.</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9A5D644F-5089-4090-8062-F2C0F22229AE}" type="slidenum">
              <a:rPr lang="hr-HR" smtClean="0"/>
              <a:t>‹#›</a:t>
            </a:fld>
            <a:endParaRPr lang="hr-HR"/>
          </a:p>
        </p:txBody>
      </p:sp>
    </p:spTree>
    <p:extLst>
      <p:ext uri="{BB962C8B-B14F-4D97-AF65-F5344CB8AC3E}">
        <p14:creationId xmlns:p14="http://schemas.microsoft.com/office/powerpoint/2010/main" val="240865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3633C463-870B-46A9-99CB-68C2D218F45B}" type="datetimeFigureOut">
              <a:rPr lang="hr-HR" smtClean="0"/>
              <a:t>23.4.2021.</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9A5D644F-5089-4090-8062-F2C0F22229AE}" type="slidenum">
              <a:rPr lang="hr-HR" smtClean="0"/>
              <a:t>‹#›</a:t>
            </a:fld>
            <a:endParaRPr lang="hr-HR"/>
          </a:p>
        </p:txBody>
      </p:sp>
    </p:spTree>
    <p:extLst>
      <p:ext uri="{BB962C8B-B14F-4D97-AF65-F5344CB8AC3E}">
        <p14:creationId xmlns:p14="http://schemas.microsoft.com/office/powerpoint/2010/main" val="1080148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633C463-870B-46A9-99CB-68C2D218F45B}" type="datetimeFigureOut">
              <a:rPr lang="hr-HR" smtClean="0"/>
              <a:t>23.4.2021.</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9A5D644F-5089-4090-8062-F2C0F22229AE}" type="slidenum">
              <a:rPr lang="hr-HR" smtClean="0"/>
              <a:t>‹#›</a:t>
            </a:fld>
            <a:endParaRPr lang="hr-HR"/>
          </a:p>
        </p:txBody>
      </p:sp>
    </p:spTree>
    <p:extLst>
      <p:ext uri="{BB962C8B-B14F-4D97-AF65-F5344CB8AC3E}">
        <p14:creationId xmlns:p14="http://schemas.microsoft.com/office/powerpoint/2010/main" val="3730227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633C463-870B-46A9-99CB-68C2D218F45B}" type="datetimeFigureOut">
              <a:rPr lang="hr-HR" smtClean="0"/>
              <a:t>23.4.2021.</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9A5D644F-5089-4090-8062-F2C0F22229AE}" type="slidenum">
              <a:rPr lang="hr-HR" smtClean="0"/>
              <a:t>‹#›</a:t>
            </a:fld>
            <a:endParaRPr lang="hr-HR"/>
          </a:p>
        </p:txBody>
      </p:sp>
    </p:spTree>
    <p:extLst>
      <p:ext uri="{BB962C8B-B14F-4D97-AF65-F5344CB8AC3E}">
        <p14:creationId xmlns:p14="http://schemas.microsoft.com/office/powerpoint/2010/main" val="9907206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633C463-870B-46A9-99CB-68C2D218F45B}" type="datetimeFigureOut">
              <a:rPr lang="hr-HR" smtClean="0"/>
              <a:t>23.4.2021.</a:t>
            </a:fld>
            <a:endParaRPr lang="hr-HR"/>
          </a:p>
        </p:txBody>
      </p:sp>
      <p:sp>
        <p:nvSpPr>
          <p:cNvPr id="8" name="Footer Placeholder 7"/>
          <p:cNvSpPr>
            <a:spLocks noGrp="1"/>
          </p:cNvSpPr>
          <p:nvPr>
            <p:ph type="ftr" sz="quarter" idx="11"/>
          </p:nvPr>
        </p:nvSpPr>
        <p:spPr/>
        <p:txBody>
          <a:bodyPr/>
          <a:lstStyle/>
          <a:p>
            <a:endParaRPr lang="hr-HR"/>
          </a:p>
        </p:txBody>
      </p:sp>
      <p:sp>
        <p:nvSpPr>
          <p:cNvPr id="9" name="Slide Number Placeholder 8"/>
          <p:cNvSpPr>
            <a:spLocks noGrp="1"/>
          </p:cNvSpPr>
          <p:nvPr>
            <p:ph type="sldNum" sz="quarter" idx="12"/>
          </p:nvPr>
        </p:nvSpPr>
        <p:spPr/>
        <p:txBody>
          <a:bodyPr/>
          <a:lstStyle/>
          <a:p>
            <a:fld id="{9A5D644F-5089-4090-8062-F2C0F22229AE}" type="slidenum">
              <a:rPr lang="hr-HR" smtClean="0"/>
              <a:t>‹#›</a:t>
            </a:fld>
            <a:endParaRPr lang="hr-HR"/>
          </a:p>
        </p:txBody>
      </p:sp>
    </p:spTree>
    <p:extLst>
      <p:ext uri="{BB962C8B-B14F-4D97-AF65-F5344CB8AC3E}">
        <p14:creationId xmlns:p14="http://schemas.microsoft.com/office/powerpoint/2010/main" val="2961303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3633C463-870B-46A9-99CB-68C2D218F45B}" type="datetimeFigureOut">
              <a:rPr lang="hr-HR" smtClean="0"/>
              <a:t>23.4.2021.</a:t>
            </a:fld>
            <a:endParaRPr lang="hr-HR"/>
          </a:p>
        </p:txBody>
      </p:sp>
      <p:sp>
        <p:nvSpPr>
          <p:cNvPr id="5" name="Footer Placeholder 3"/>
          <p:cNvSpPr>
            <a:spLocks noGrp="1"/>
          </p:cNvSpPr>
          <p:nvPr>
            <p:ph type="ftr" sz="quarter" idx="11"/>
          </p:nvPr>
        </p:nvSpPr>
        <p:spPr/>
        <p:txBody>
          <a:bodyPr/>
          <a:lstStyle/>
          <a:p>
            <a:endParaRPr lang="hr-HR"/>
          </a:p>
        </p:txBody>
      </p:sp>
      <p:sp>
        <p:nvSpPr>
          <p:cNvPr id="6" name="Slide Number Placeholder 4"/>
          <p:cNvSpPr>
            <a:spLocks noGrp="1"/>
          </p:cNvSpPr>
          <p:nvPr>
            <p:ph type="sldNum" sz="quarter" idx="12"/>
          </p:nvPr>
        </p:nvSpPr>
        <p:spPr/>
        <p:txBody>
          <a:bodyPr/>
          <a:lstStyle/>
          <a:p>
            <a:fld id="{9A5D644F-5089-4090-8062-F2C0F22229AE}" type="slidenum">
              <a:rPr lang="hr-HR" smtClean="0"/>
              <a:t>‹#›</a:t>
            </a:fld>
            <a:endParaRPr lang="hr-HR"/>
          </a:p>
        </p:txBody>
      </p:sp>
    </p:spTree>
    <p:extLst>
      <p:ext uri="{BB962C8B-B14F-4D97-AF65-F5344CB8AC3E}">
        <p14:creationId xmlns:p14="http://schemas.microsoft.com/office/powerpoint/2010/main" val="34843297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3633C463-870B-46A9-99CB-68C2D218F45B}" type="datetimeFigureOut">
              <a:rPr lang="hr-HR" smtClean="0"/>
              <a:t>23.4.2021.</a:t>
            </a:fld>
            <a:endParaRPr lang="hr-HR"/>
          </a:p>
        </p:txBody>
      </p:sp>
      <p:sp>
        <p:nvSpPr>
          <p:cNvPr id="5" name="Footer Placeholder 2"/>
          <p:cNvSpPr>
            <a:spLocks noGrp="1"/>
          </p:cNvSpPr>
          <p:nvPr>
            <p:ph type="ftr" sz="quarter" idx="11"/>
          </p:nvPr>
        </p:nvSpPr>
        <p:spPr/>
        <p:txBody>
          <a:bodyPr/>
          <a:lstStyle/>
          <a:p>
            <a:endParaRPr lang="hr-HR"/>
          </a:p>
        </p:txBody>
      </p:sp>
      <p:sp>
        <p:nvSpPr>
          <p:cNvPr id="6" name="Slide Number Placeholder 3"/>
          <p:cNvSpPr>
            <a:spLocks noGrp="1"/>
          </p:cNvSpPr>
          <p:nvPr>
            <p:ph type="sldNum" sz="quarter" idx="12"/>
          </p:nvPr>
        </p:nvSpPr>
        <p:spPr/>
        <p:txBody>
          <a:bodyPr/>
          <a:lstStyle/>
          <a:p>
            <a:fld id="{9A5D644F-5089-4090-8062-F2C0F22229AE}" type="slidenum">
              <a:rPr lang="hr-HR" smtClean="0"/>
              <a:t>‹#›</a:t>
            </a:fld>
            <a:endParaRPr lang="hr-HR"/>
          </a:p>
        </p:txBody>
      </p:sp>
    </p:spTree>
    <p:extLst>
      <p:ext uri="{BB962C8B-B14F-4D97-AF65-F5344CB8AC3E}">
        <p14:creationId xmlns:p14="http://schemas.microsoft.com/office/powerpoint/2010/main" val="3346430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4"/>
          <p:cNvSpPr>
            <a:spLocks noGrp="1"/>
          </p:cNvSpPr>
          <p:nvPr>
            <p:ph type="dt" sz="half" idx="10"/>
          </p:nvPr>
        </p:nvSpPr>
        <p:spPr/>
        <p:txBody>
          <a:bodyPr/>
          <a:lstStyle/>
          <a:p>
            <a:fld id="{3633C463-870B-46A9-99CB-68C2D218F45B}" type="datetimeFigureOut">
              <a:rPr lang="hr-HR" smtClean="0"/>
              <a:t>23.4.2021.</a:t>
            </a:fld>
            <a:endParaRPr lang="hr-HR"/>
          </a:p>
        </p:txBody>
      </p:sp>
      <p:sp>
        <p:nvSpPr>
          <p:cNvPr id="5" name="Footer Placeholder 5"/>
          <p:cNvSpPr>
            <a:spLocks noGrp="1"/>
          </p:cNvSpPr>
          <p:nvPr>
            <p:ph type="ftr" sz="quarter" idx="11"/>
          </p:nvPr>
        </p:nvSpPr>
        <p:spPr/>
        <p:txBody>
          <a:bodyPr/>
          <a:lstStyle/>
          <a:p>
            <a:endParaRPr lang="hr-HR"/>
          </a:p>
        </p:txBody>
      </p:sp>
      <p:sp>
        <p:nvSpPr>
          <p:cNvPr id="6" name="Slide Number Placeholder 6"/>
          <p:cNvSpPr>
            <a:spLocks noGrp="1"/>
          </p:cNvSpPr>
          <p:nvPr>
            <p:ph type="sldNum" sz="quarter" idx="12"/>
          </p:nvPr>
        </p:nvSpPr>
        <p:spPr/>
        <p:txBody>
          <a:bodyPr/>
          <a:lstStyle/>
          <a:p>
            <a:fld id="{9A5D644F-5089-4090-8062-F2C0F22229AE}" type="slidenum">
              <a:rPr lang="hr-HR" smtClean="0"/>
              <a:t>‹#›</a:t>
            </a:fld>
            <a:endParaRPr lang="hr-HR"/>
          </a:p>
        </p:txBody>
      </p:sp>
    </p:spTree>
    <p:extLst>
      <p:ext uri="{BB962C8B-B14F-4D97-AF65-F5344CB8AC3E}">
        <p14:creationId xmlns:p14="http://schemas.microsoft.com/office/powerpoint/2010/main" val="33885170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3633C463-870B-46A9-99CB-68C2D218F45B}" type="datetimeFigureOut">
              <a:rPr lang="hr-HR" smtClean="0"/>
              <a:t>23.4.2021.</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9A5D644F-5089-4090-8062-F2C0F22229AE}" type="slidenum">
              <a:rPr lang="hr-HR" smtClean="0"/>
              <a:t>‹#›</a:t>
            </a:fld>
            <a:endParaRPr lang="hr-HR"/>
          </a:p>
        </p:txBody>
      </p:sp>
    </p:spTree>
    <p:extLst>
      <p:ext uri="{BB962C8B-B14F-4D97-AF65-F5344CB8AC3E}">
        <p14:creationId xmlns:p14="http://schemas.microsoft.com/office/powerpoint/2010/main" val="3873338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3633C463-870B-46A9-99CB-68C2D218F45B}" type="datetimeFigureOut">
              <a:rPr lang="hr-HR" smtClean="0"/>
              <a:t>23.4.2021.</a:t>
            </a:fld>
            <a:endParaRPr lang="hr-H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hr-H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9A5D644F-5089-4090-8062-F2C0F22229AE}" type="slidenum">
              <a:rPr lang="hr-HR" smtClean="0"/>
              <a:t>‹#›</a:t>
            </a:fld>
            <a:endParaRPr lang="hr-HR"/>
          </a:p>
        </p:txBody>
      </p:sp>
    </p:spTree>
    <p:extLst>
      <p:ext uri="{BB962C8B-B14F-4D97-AF65-F5344CB8AC3E}">
        <p14:creationId xmlns:p14="http://schemas.microsoft.com/office/powerpoint/2010/main" val="386606905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3268" y="-1343366"/>
            <a:ext cx="8825658" cy="3329581"/>
          </a:xfrm>
        </p:spPr>
        <p:txBody>
          <a:bodyPr/>
          <a:lstStyle/>
          <a:p>
            <a:r>
              <a:rPr lang="hr-HR" dirty="0" err="1" smtClean="0">
                <a:solidFill>
                  <a:schemeClr val="accent5">
                    <a:lumMod val="60000"/>
                    <a:lumOff val="40000"/>
                  </a:schemeClr>
                </a:solidFill>
                <a:latin typeface="Agency FB" panose="020B0503020202020204" pitchFamily="34" charset="0"/>
              </a:rPr>
              <a:t>Klikolovka</a:t>
            </a:r>
            <a:endParaRPr lang="hr-HR" dirty="0">
              <a:solidFill>
                <a:schemeClr val="accent5">
                  <a:lumMod val="60000"/>
                  <a:lumOff val="40000"/>
                </a:schemeClr>
              </a:solidFill>
              <a:latin typeface="Agency FB" panose="020B0503020202020204" pitchFamily="34" charset="0"/>
            </a:endParaRPr>
          </a:p>
        </p:txBody>
      </p:sp>
      <p:sp>
        <p:nvSpPr>
          <p:cNvPr id="3" name="Subtitle 2"/>
          <p:cNvSpPr>
            <a:spLocks noGrp="1"/>
          </p:cNvSpPr>
          <p:nvPr>
            <p:ph type="subTitle" idx="1"/>
          </p:nvPr>
        </p:nvSpPr>
        <p:spPr>
          <a:xfrm>
            <a:off x="1163268" y="1832236"/>
            <a:ext cx="8825658" cy="861420"/>
          </a:xfrm>
        </p:spPr>
        <p:txBody>
          <a:bodyPr>
            <a:normAutofit/>
          </a:bodyPr>
          <a:lstStyle/>
          <a:p>
            <a:r>
              <a:rPr lang="hr-HR" sz="3200" dirty="0" smtClean="0">
                <a:latin typeface="Agency FB" panose="020B0503020202020204" pitchFamily="34" charset="0"/>
              </a:rPr>
              <a:t>Benjamin </a:t>
            </a:r>
            <a:r>
              <a:rPr lang="hr-HR" sz="3200" dirty="0" err="1" smtClean="0">
                <a:latin typeface="Agency FB" panose="020B0503020202020204" pitchFamily="34" charset="0"/>
              </a:rPr>
              <a:t>Talan</a:t>
            </a:r>
            <a:endParaRPr lang="hr-HR" sz="3200" dirty="0">
              <a:latin typeface="Agency FB" panose="020B0503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6727" y="3017520"/>
            <a:ext cx="4173335" cy="2600671"/>
          </a:xfrm>
          <a:prstGeom prst="rect">
            <a:avLst/>
          </a:prstGeom>
          <a:ln w="228600" cap="sq" cmpd="thickThin">
            <a:solidFill>
              <a:schemeClr val="bg2">
                <a:lumMod val="60000"/>
                <a:lumOff val="40000"/>
              </a:schemeClr>
            </a:solidFill>
            <a:prstDash val="solid"/>
            <a:miter lim="800000"/>
          </a:ln>
          <a:effectLst>
            <a:innerShdw blurRad="76200">
              <a:srgbClr val="000000"/>
            </a:innerShdw>
          </a:effectLst>
        </p:spPr>
      </p:pic>
    </p:spTree>
    <p:extLst>
      <p:ext uri="{BB962C8B-B14F-4D97-AF65-F5344CB8AC3E}">
        <p14:creationId xmlns:p14="http://schemas.microsoft.com/office/powerpoint/2010/main" val="357207215"/>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211" y="4709786"/>
            <a:ext cx="11909367" cy="566738"/>
          </a:xfrm>
        </p:spPr>
        <p:txBody>
          <a:bodyPr>
            <a:normAutofit fontScale="90000"/>
          </a:bodyPr>
          <a:lstStyle/>
          <a:p>
            <a:r>
              <a:rPr lang="hr-HR" b="1" dirty="0" smtClean="0">
                <a:solidFill>
                  <a:schemeClr val="accent5">
                    <a:lumMod val="60000"/>
                    <a:lumOff val="40000"/>
                  </a:schemeClr>
                </a:solidFill>
                <a:latin typeface="Arial" panose="020B0604020202020204" pitchFamily="34" charset="0"/>
                <a:cs typeface="Arial" panose="020B0604020202020204" pitchFamily="34" charset="0"/>
              </a:rPr>
              <a:t>8 šokantnih stvari o </a:t>
            </a:r>
            <a:r>
              <a:rPr lang="hr-HR" b="1" dirty="0" err="1">
                <a:solidFill>
                  <a:schemeClr val="accent5">
                    <a:lumMod val="60000"/>
                    <a:lumOff val="40000"/>
                  </a:schemeClr>
                </a:solidFill>
                <a:latin typeface="Arial" panose="020B0604020202020204" pitchFamily="34" charset="0"/>
                <a:cs typeface="Arial" panose="020B0604020202020204" pitchFamily="34" charset="0"/>
              </a:rPr>
              <a:t>Millie</a:t>
            </a:r>
            <a:r>
              <a:rPr lang="hr-HR" b="1" dirty="0">
                <a:solidFill>
                  <a:schemeClr val="accent5">
                    <a:lumMod val="60000"/>
                    <a:lumOff val="40000"/>
                  </a:schemeClr>
                </a:solidFill>
                <a:latin typeface="Arial" panose="020B0604020202020204" pitchFamily="34" charset="0"/>
                <a:cs typeface="Arial" panose="020B0604020202020204" pitchFamily="34" charset="0"/>
              </a:rPr>
              <a:t> </a:t>
            </a:r>
            <a:r>
              <a:rPr lang="hr-HR" b="1" dirty="0" err="1">
                <a:solidFill>
                  <a:schemeClr val="accent5">
                    <a:lumMod val="60000"/>
                    <a:lumOff val="40000"/>
                  </a:schemeClr>
                </a:solidFill>
                <a:latin typeface="Arial" panose="020B0604020202020204" pitchFamily="34" charset="0"/>
                <a:cs typeface="Arial" panose="020B0604020202020204" pitchFamily="34" charset="0"/>
              </a:rPr>
              <a:t>Bobby</a:t>
            </a:r>
            <a:r>
              <a:rPr lang="hr-HR" b="1" dirty="0">
                <a:solidFill>
                  <a:schemeClr val="accent5">
                    <a:lumMod val="60000"/>
                    <a:lumOff val="40000"/>
                  </a:schemeClr>
                </a:solidFill>
                <a:latin typeface="Arial" panose="020B0604020202020204" pitchFamily="34" charset="0"/>
                <a:cs typeface="Arial" panose="020B0604020202020204" pitchFamily="34" charset="0"/>
              </a:rPr>
              <a:t> </a:t>
            </a:r>
            <a:r>
              <a:rPr lang="hr-HR" b="1" dirty="0" smtClean="0">
                <a:solidFill>
                  <a:schemeClr val="accent5">
                    <a:lumMod val="60000"/>
                    <a:lumOff val="40000"/>
                  </a:schemeClr>
                </a:solidFill>
                <a:latin typeface="Arial" panose="020B0604020202020204" pitchFamily="34" charset="0"/>
                <a:cs typeface="Arial" panose="020B0604020202020204" pitchFamily="34" charset="0"/>
              </a:rPr>
              <a:t>Brown koje su zapalile internet! 6. je nemoguća!</a:t>
            </a:r>
            <a:endParaRPr lang="hr-HR" b="1" dirty="0">
              <a:solidFill>
                <a:schemeClr val="accent5">
                  <a:lumMod val="60000"/>
                  <a:lumOff val="40000"/>
                </a:schemeClr>
              </a:solidFill>
              <a:latin typeface="Arial" panose="020B0604020202020204" pitchFamily="34" charset="0"/>
              <a:cs typeface="Arial" panose="020B0604020202020204" pitchFamily="34" charset="0"/>
            </a:endParaRPr>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t="13138" b="13138"/>
          <a:stretch>
            <a:fillRect/>
          </a:stretch>
        </p:blipFill>
        <p:spPr>
          <a:xfrm>
            <a:off x="1154955" y="685800"/>
            <a:ext cx="8825658" cy="4023986"/>
          </a:xfrm>
        </p:spPr>
      </p:pic>
      <p:sp>
        <p:nvSpPr>
          <p:cNvPr id="4" name="Text Placeholder 3"/>
          <p:cNvSpPr>
            <a:spLocks noGrp="1"/>
          </p:cNvSpPr>
          <p:nvPr>
            <p:ph type="body" sz="half" idx="2"/>
          </p:nvPr>
        </p:nvSpPr>
        <p:spPr>
          <a:xfrm>
            <a:off x="947137" y="5276524"/>
            <a:ext cx="8825656" cy="493712"/>
          </a:xfrm>
        </p:spPr>
        <p:txBody>
          <a:bodyPr>
            <a:noAutofit/>
          </a:bodyPr>
          <a:lstStyle/>
          <a:p>
            <a:r>
              <a:rPr lang="hr-HR" sz="1400" dirty="0" err="1" smtClean="0">
                <a:solidFill>
                  <a:schemeClr val="accent5">
                    <a:lumMod val="60000"/>
                    <a:lumOff val="40000"/>
                  </a:schemeClr>
                </a:solidFill>
                <a:latin typeface="Arial" panose="020B0604020202020204" pitchFamily="34" charset="0"/>
                <a:cs typeface="Arial" panose="020B0604020202020204" pitchFamily="34" charset="0"/>
              </a:rPr>
              <a:t>Millie</a:t>
            </a:r>
            <a:r>
              <a:rPr lang="hr-HR" sz="1400" dirty="0" smtClean="0">
                <a:solidFill>
                  <a:schemeClr val="accent5">
                    <a:lumMod val="60000"/>
                    <a:lumOff val="40000"/>
                  </a:schemeClr>
                </a:solidFill>
                <a:latin typeface="Arial" panose="020B0604020202020204" pitchFamily="34" charset="0"/>
                <a:cs typeface="Arial" panose="020B0604020202020204" pitchFamily="34" charset="0"/>
              </a:rPr>
              <a:t> </a:t>
            </a:r>
            <a:r>
              <a:rPr lang="hr-HR" sz="1400" dirty="0" err="1" smtClean="0">
                <a:solidFill>
                  <a:schemeClr val="accent5">
                    <a:lumMod val="60000"/>
                    <a:lumOff val="40000"/>
                  </a:schemeClr>
                </a:solidFill>
                <a:latin typeface="Arial" panose="020B0604020202020204" pitchFamily="34" charset="0"/>
                <a:cs typeface="Arial" panose="020B0604020202020204" pitchFamily="34" charset="0"/>
              </a:rPr>
              <a:t>Bobby</a:t>
            </a:r>
            <a:r>
              <a:rPr lang="hr-HR" sz="1400" dirty="0" smtClean="0">
                <a:solidFill>
                  <a:schemeClr val="accent5">
                    <a:lumMod val="60000"/>
                    <a:lumOff val="40000"/>
                  </a:schemeClr>
                </a:solidFill>
                <a:latin typeface="Arial" panose="020B0604020202020204" pitchFamily="34" charset="0"/>
                <a:cs typeface="Arial" panose="020B0604020202020204" pitchFamily="34" charset="0"/>
              </a:rPr>
              <a:t> Brown je britanska glumica, model i producent mnogih filmova i serija. Zapaženost je dostigla sa 12 godina u seriji…</a:t>
            </a:r>
            <a:endParaRPr lang="hr-HR" sz="1400" dirty="0">
              <a:solidFill>
                <a:schemeClr val="accent5">
                  <a:lumMod val="60000"/>
                  <a:lumOff val="4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4531165"/>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693" y="0"/>
            <a:ext cx="8737192" cy="1978429"/>
          </a:xfrm>
        </p:spPr>
        <p:txBody>
          <a:bodyPr/>
          <a:lstStyle/>
          <a:p>
            <a:r>
              <a:rPr lang="hr-HR" sz="4000" b="1" dirty="0" smtClean="0">
                <a:solidFill>
                  <a:schemeClr val="accent5">
                    <a:lumMod val="60000"/>
                    <a:lumOff val="40000"/>
                  </a:schemeClr>
                </a:solidFill>
                <a:latin typeface="Arial" panose="020B0604020202020204" pitchFamily="34" charset="0"/>
                <a:cs typeface="Arial" panose="020B0604020202020204" pitchFamily="34" charset="0"/>
              </a:rPr>
              <a:t>8 šokantnih </a:t>
            </a:r>
            <a:r>
              <a:rPr lang="hr-HR" sz="4000" b="1" dirty="0">
                <a:solidFill>
                  <a:schemeClr val="accent5">
                    <a:lumMod val="60000"/>
                    <a:lumOff val="40000"/>
                  </a:schemeClr>
                </a:solidFill>
                <a:latin typeface="Arial" panose="020B0604020202020204" pitchFamily="34" charset="0"/>
                <a:cs typeface="Arial" panose="020B0604020202020204" pitchFamily="34" charset="0"/>
              </a:rPr>
              <a:t>stvari o </a:t>
            </a:r>
            <a:r>
              <a:rPr lang="hr-HR" sz="4000" b="1" dirty="0" err="1">
                <a:solidFill>
                  <a:schemeClr val="accent5">
                    <a:lumMod val="60000"/>
                    <a:lumOff val="40000"/>
                  </a:schemeClr>
                </a:solidFill>
                <a:latin typeface="Arial" panose="020B0604020202020204" pitchFamily="34" charset="0"/>
                <a:cs typeface="Arial" panose="020B0604020202020204" pitchFamily="34" charset="0"/>
              </a:rPr>
              <a:t>Millie</a:t>
            </a:r>
            <a:r>
              <a:rPr lang="hr-HR" sz="4000" b="1" dirty="0">
                <a:solidFill>
                  <a:schemeClr val="accent5">
                    <a:lumMod val="60000"/>
                    <a:lumOff val="40000"/>
                  </a:schemeClr>
                </a:solidFill>
                <a:latin typeface="Arial" panose="020B0604020202020204" pitchFamily="34" charset="0"/>
                <a:cs typeface="Arial" panose="020B0604020202020204" pitchFamily="34" charset="0"/>
              </a:rPr>
              <a:t> </a:t>
            </a:r>
            <a:r>
              <a:rPr lang="hr-HR" sz="4000" b="1" dirty="0" err="1">
                <a:solidFill>
                  <a:schemeClr val="accent5">
                    <a:lumMod val="60000"/>
                    <a:lumOff val="40000"/>
                  </a:schemeClr>
                </a:solidFill>
                <a:latin typeface="Arial" panose="020B0604020202020204" pitchFamily="34" charset="0"/>
                <a:cs typeface="Arial" panose="020B0604020202020204" pitchFamily="34" charset="0"/>
              </a:rPr>
              <a:t>Bobby</a:t>
            </a:r>
            <a:r>
              <a:rPr lang="hr-HR" sz="4000" b="1" dirty="0">
                <a:solidFill>
                  <a:schemeClr val="accent5">
                    <a:lumMod val="60000"/>
                    <a:lumOff val="40000"/>
                  </a:schemeClr>
                </a:solidFill>
                <a:latin typeface="Arial" panose="020B0604020202020204" pitchFamily="34" charset="0"/>
                <a:cs typeface="Arial" panose="020B0604020202020204" pitchFamily="34" charset="0"/>
              </a:rPr>
              <a:t> Brown koje su zapalile internet</a:t>
            </a:r>
            <a:r>
              <a:rPr lang="hr-HR" sz="4000" b="1" dirty="0" smtClean="0">
                <a:solidFill>
                  <a:schemeClr val="accent5">
                    <a:lumMod val="60000"/>
                    <a:lumOff val="40000"/>
                  </a:schemeClr>
                </a:solidFill>
                <a:latin typeface="Arial" panose="020B0604020202020204" pitchFamily="34" charset="0"/>
                <a:cs typeface="Arial" panose="020B0604020202020204" pitchFamily="34" charset="0"/>
              </a:rPr>
              <a:t>! </a:t>
            </a:r>
            <a:r>
              <a:rPr lang="hr-HR" sz="4000" b="1" dirty="0">
                <a:solidFill>
                  <a:schemeClr val="accent5">
                    <a:lumMod val="60000"/>
                    <a:lumOff val="40000"/>
                  </a:schemeClr>
                </a:solidFill>
                <a:latin typeface="Arial" panose="020B0604020202020204" pitchFamily="34" charset="0"/>
                <a:cs typeface="Arial" panose="020B0604020202020204" pitchFamily="34" charset="0"/>
              </a:rPr>
              <a:t>6</a:t>
            </a:r>
            <a:r>
              <a:rPr lang="hr-HR" sz="4000" b="1" dirty="0" smtClean="0">
                <a:solidFill>
                  <a:schemeClr val="accent5">
                    <a:lumMod val="60000"/>
                    <a:lumOff val="40000"/>
                  </a:schemeClr>
                </a:solidFill>
                <a:latin typeface="Arial" panose="020B0604020202020204" pitchFamily="34" charset="0"/>
                <a:cs typeface="Arial" panose="020B0604020202020204" pitchFamily="34" charset="0"/>
              </a:rPr>
              <a:t>. je nemoguća!</a:t>
            </a:r>
            <a:endParaRPr lang="hr-HR" sz="4000" dirty="0"/>
          </a:p>
        </p:txBody>
      </p:sp>
      <p:sp>
        <p:nvSpPr>
          <p:cNvPr id="3" name="Text Placeholder 2"/>
          <p:cNvSpPr>
            <a:spLocks noGrp="1"/>
          </p:cNvSpPr>
          <p:nvPr>
            <p:ph type="body" sz="half" idx="2"/>
          </p:nvPr>
        </p:nvSpPr>
        <p:spPr>
          <a:xfrm>
            <a:off x="722693" y="1380524"/>
            <a:ext cx="8825659" cy="2362200"/>
          </a:xfrm>
        </p:spPr>
        <p:txBody>
          <a:bodyPr>
            <a:normAutofit/>
          </a:bodyPr>
          <a:lstStyle/>
          <a:p>
            <a:r>
              <a:rPr lang="hr-HR" sz="1400" dirty="0" err="1">
                <a:solidFill>
                  <a:schemeClr val="accent5">
                    <a:lumMod val="60000"/>
                    <a:lumOff val="40000"/>
                  </a:schemeClr>
                </a:solidFill>
                <a:latin typeface="Arial" panose="020B0604020202020204" pitchFamily="34" charset="0"/>
                <a:cs typeface="Arial" panose="020B0604020202020204" pitchFamily="34" charset="0"/>
              </a:rPr>
              <a:t>Millie</a:t>
            </a:r>
            <a:r>
              <a:rPr lang="hr-HR" sz="1400" dirty="0">
                <a:solidFill>
                  <a:schemeClr val="accent5">
                    <a:lumMod val="60000"/>
                    <a:lumOff val="40000"/>
                  </a:schemeClr>
                </a:solidFill>
                <a:latin typeface="Arial" panose="020B0604020202020204" pitchFamily="34" charset="0"/>
                <a:cs typeface="Arial" panose="020B0604020202020204" pitchFamily="34" charset="0"/>
              </a:rPr>
              <a:t> </a:t>
            </a:r>
            <a:r>
              <a:rPr lang="hr-HR" sz="1400" dirty="0" err="1">
                <a:solidFill>
                  <a:schemeClr val="accent5">
                    <a:lumMod val="60000"/>
                    <a:lumOff val="40000"/>
                  </a:schemeClr>
                </a:solidFill>
                <a:latin typeface="Arial" panose="020B0604020202020204" pitchFamily="34" charset="0"/>
                <a:cs typeface="Arial" panose="020B0604020202020204" pitchFamily="34" charset="0"/>
              </a:rPr>
              <a:t>Bobby</a:t>
            </a:r>
            <a:r>
              <a:rPr lang="hr-HR" sz="1400" dirty="0">
                <a:solidFill>
                  <a:schemeClr val="accent5">
                    <a:lumMod val="60000"/>
                    <a:lumOff val="40000"/>
                  </a:schemeClr>
                </a:solidFill>
                <a:latin typeface="Arial" panose="020B0604020202020204" pitchFamily="34" charset="0"/>
                <a:cs typeface="Arial" panose="020B0604020202020204" pitchFamily="34" charset="0"/>
              </a:rPr>
              <a:t> Brown je britanska glumica, model i producent mnogih filmova i serija. Zapaženost je dostigla sa 12 godina u </a:t>
            </a:r>
            <a:r>
              <a:rPr lang="hr-HR" sz="1400" dirty="0" smtClean="0">
                <a:solidFill>
                  <a:schemeClr val="accent5">
                    <a:lumMod val="60000"/>
                    <a:lumOff val="40000"/>
                  </a:schemeClr>
                </a:solidFill>
                <a:latin typeface="Arial" panose="020B0604020202020204" pitchFamily="34" charset="0"/>
                <a:cs typeface="Arial" panose="020B0604020202020204" pitchFamily="34" charset="0"/>
              </a:rPr>
              <a:t>seriji </a:t>
            </a:r>
            <a:r>
              <a:rPr lang="hr-HR" sz="1400" dirty="0" err="1" smtClean="0">
                <a:solidFill>
                  <a:schemeClr val="accent5">
                    <a:lumMod val="60000"/>
                    <a:lumOff val="40000"/>
                  </a:schemeClr>
                </a:solidFill>
                <a:latin typeface="Arial" panose="020B0604020202020204" pitchFamily="34" charset="0"/>
                <a:cs typeface="Arial" panose="020B0604020202020204" pitchFamily="34" charset="0"/>
              </a:rPr>
              <a:t>Stranger</a:t>
            </a:r>
            <a:r>
              <a:rPr lang="hr-HR" sz="1400" dirty="0" smtClean="0">
                <a:solidFill>
                  <a:schemeClr val="accent5">
                    <a:lumMod val="60000"/>
                    <a:lumOff val="40000"/>
                  </a:schemeClr>
                </a:solidFill>
                <a:latin typeface="Arial" panose="020B0604020202020204" pitchFamily="34" charset="0"/>
                <a:cs typeface="Arial" panose="020B0604020202020204" pitchFamily="34" charset="0"/>
              </a:rPr>
              <a:t> </a:t>
            </a:r>
            <a:r>
              <a:rPr lang="hr-HR" sz="1400" dirty="0" err="1" smtClean="0">
                <a:solidFill>
                  <a:schemeClr val="accent5">
                    <a:lumMod val="60000"/>
                    <a:lumOff val="40000"/>
                  </a:schemeClr>
                </a:solidFill>
                <a:latin typeface="Arial" panose="020B0604020202020204" pitchFamily="34" charset="0"/>
                <a:cs typeface="Arial" panose="020B0604020202020204" pitchFamily="34" charset="0"/>
              </a:rPr>
              <a:t>Things</a:t>
            </a:r>
            <a:r>
              <a:rPr lang="hr-HR" sz="1400" dirty="0" smtClean="0">
                <a:solidFill>
                  <a:schemeClr val="accent5">
                    <a:lumMod val="60000"/>
                    <a:lumOff val="40000"/>
                  </a:schemeClr>
                </a:solidFill>
                <a:latin typeface="Arial" panose="020B0604020202020204" pitchFamily="34" charset="0"/>
                <a:cs typeface="Arial" panose="020B0604020202020204" pitchFamily="34" charset="0"/>
              </a:rPr>
              <a:t> u kojoj glumi odbjeglu djevojčicu iz labosa </a:t>
            </a:r>
            <a:r>
              <a:rPr lang="hr-HR" sz="1400" dirty="0" err="1" smtClean="0">
                <a:solidFill>
                  <a:schemeClr val="accent5">
                    <a:lumMod val="60000"/>
                    <a:lumOff val="40000"/>
                  </a:schemeClr>
                </a:solidFill>
                <a:latin typeface="Arial" panose="020B0604020202020204" pitchFamily="34" charset="0"/>
                <a:cs typeface="Arial" panose="020B0604020202020204" pitchFamily="34" charset="0"/>
              </a:rPr>
              <a:t>Eleven</a:t>
            </a:r>
            <a:r>
              <a:rPr lang="hr-HR" sz="1400" dirty="0" smtClean="0">
                <a:solidFill>
                  <a:schemeClr val="accent5">
                    <a:lumMod val="60000"/>
                    <a:lumOff val="40000"/>
                  </a:schemeClr>
                </a:solidFill>
                <a:latin typeface="Arial" panose="020B0604020202020204" pitchFamily="34" charset="0"/>
                <a:cs typeface="Arial" panose="020B0604020202020204" pitchFamily="34" charset="0"/>
              </a:rPr>
              <a:t> ( Jane ) koja ima </a:t>
            </a:r>
            <a:r>
              <a:rPr lang="hr-HR" sz="1400" dirty="0" err="1" smtClean="0">
                <a:solidFill>
                  <a:schemeClr val="accent5">
                    <a:lumMod val="60000"/>
                    <a:lumOff val="40000"/>
                  </a:schemeClr>
                </a:solidFill>
                <a:latin typeface="Arial" panose="020B0604020202020204" pitchFamily="34" charset="0"/>
                <a:cs typeface="Arial" panose="020B0604020202020204" pitchFamily="34" charset="0"/>
              </a:rPr>
              <a:t>supermoći</a:t>
            </a:r>
            <a:r>
              <a:rPr lang="hr-HR" sz="1400" dirty="0" smtClean="0">
                <a:solidFill>
                  <a:schemeClr val="accent5">
                    <a:lumMod val="60000"/>
                    <a:lumOff val="40000"/>
                  </a:schemeClr>
                </a:solidFill>
                <a:latin typeface="Arial" panose="020B0604020202020204" pitchFamily="34" charset="0"/>
                <a:cs typeface="Arial" panose="020B0604020202020204" pitchFamily="34" charset="0"/>
              </a:rPr>
              <a:t>.</a:t>
            </a:r>
            <a:endParaRPr lang="hr-HR" sz="1400" dirty="0"/>
          </a:p>
        </p:txBody>
      </p:sp>
      <p:sp>
        <p:nvSpPr>
          <p:cNvPr id="4" name="TextBox 3"/>
          <p:cNvSpPr txBox="1"/>
          <p:nvPr/>
        </p:nvSpPr>
        <p:spPr>
          <a:xfrm>
            <a:off x="722693" y="3198685"/>
            <a:ext cx="9501447" cy="707886"/>
          </a:xfrm>
          <a:prstGeom prst="rect">
            <a:avLst/>
          </a:prstGeom>
          <a:noFill/>
        </p:spPr>
        <p:txBody>
          <a:bodyPr wrap="square" rtlCol="0">
            <a:spAutoFit/>
          </a:bodyPr>
          <a:lstStyle/>
          <a:p>
            <a:r>
              <a:rPr lang="hr-HR" sz="2000" b="1" dirty="0" smtClean="0">
                <a:solidFill>
                  <a:schemeClr val="accent5">
                    <a:lumMod val="60000"/>
                    <a:lumOff val="40000"/>
                  </a:schemeClr>
                </a:solidFill>
                <a:latin typeface="Agency FB" panose="020B0503020202020204" pitchFamily="34" charset="0"/>
              </a:rPr>
              <a:t>1. Gdje je rođena?</a:t>
            </a:r>
          </a:p>
          <a:p>
            <a:r>
              <a:rPr lang="hr-HR" sz="2000" dirty="0" err="1">
                <a:solidFill>
                  <a:schemeClr val="accent5">
                    <a:lumMod val="60000"/>
                    <a:lumOff val="40000"/>
                  </a:schemeClr>
                </a:solidFill>
                <a:latin typeface="Arial" panose="020B0604020202020204" pitchFamily="34" charset="0"/>
                <a:cs typeface="Arial" panose="020B0604020202020204" pitchFamily="34" charset="0"/>
              </a:rPr>
              <a:t>Millie</a:t>
            </a:r>
            <a:r>
              <a:rPr lang="hr-HR" sz="2000" dirty="0">
                <a:solidFill>
                  <a:schemeClr val="accent5">
                    <a:lumMod val="60000"/>
                    <a:lumOff val="40000"/>
                  </a:schemeClr>
                </a:solidFill>
                <a:latin typeface="Arial" panose="020B0604020202020204" pitchFamily="34" charset="0"/>
                <a:cs typeface="Arial" panose="020B0604020202020204" pitchFamily="34" charset="0"/>
              </a:rPr>
              <a:t> </a:t>
            </a:r>
            <a:r>
              <a:rPr lang="hr-HR" sz="2000" dirty="0" err="1">
                <a:solidFill>
                  <a:schemeClr val="accent5">
                    <a:lumMod val="60000"/>
                    <a:lumOff val="40000"/>
                  </a:schemeClr>
                </a:solidFill>
                <a:latin typeface="Arial" panose="020B0604020202020204" pitchFamily="34" charset="0"/>
                <a:cs typeface="Arial" panose="020B0604020202020204" pitchFamily="34" charset="0"/>
              </a:rPr>
              <a:t>Bobby</a:t>
            </a:r>
            <a:r>
              <a:rPr lang="hr-HR" sz="2000" dirty="0">
                <a:solidFill>
                  <a:schemeClr val="accent5">
                    <a:lumMod val="60000"/>
                    <a:lumOff val="40000"/>
                  </a:schemeClr>
                </a:solidFill>
                <a:latin typeface="Arial" panose="020B0604020202020204" pitchFamily="34" charset="0"/>
                <a:cs typeface="Arial" panose="020B0604020202020204" pitchFamily="34" charset="0"/>
              </a:rPr>
              <a:t> </a:t>
            </a:r>
            <a:r>
              <a:rPr lang="hr-HR" sz="2000" dirty="0" smtClean="0">
                <a:solidFill>
                  <a:schemeClr val="accent5">
                    <a:lumMod val="60000"/>
                    <a:lumOff val="40000"/>
                  </a:schemeClr>
                </a:solidFill>
                <a:latin typeface="Arial" panose="020B0604020202020204" pitchFamily="34" charset="0"/>
                <a:cs typeface="Arial" panose="020B0604020202020204" pitchFamily="34" charset="0"/>
              </a:rPr>
              <a:t>Brown rođena je </a:t>
            </a:r>
            <a:r>
              <a:rPr lang="hr-HR" sz="2000" dirty="0">
                <a:solidFill>
                  <a:schemeClr val="accent5">
                    <a:lumMod val="60000"/>
                    <a:lumOff val="40000"/>
                  </a:schemeClr>
                </a:solidFill>
                <a:latin typeface="Arial" panose="020B0604020202020204" pitchFamily="34" charset="0"/>
                <a:cs typeface="Arial" panose="020B0604020202020204" pitchFamily="34" charset="0"/>
              </a:rPr>
              <a:t>19. veljače 2004</a:t>
            </a:r>
            <a:r>
              <a:rPr lang="hr-HR" sz="2000" dirty="0" smtClean="0">
                <a:solidFill>
                  <a:schemeClr val="accent5">
                    <a:lumMod val="60000"/>
                    <a:lumOff val="40000"/>
                  </a:schemeClr>
                </a:solidFill>
                <a:latin typeface="Arial" panose="020B0604020202020204" pitchFamily="34" charset="0"/>
                <a:cs typeface="Arial" panose="020B0604020202020204" pitchFamily="34" charset="0"/>
              </a:rPr>
              <a:t>. u </a:t>
            </a:r>
            <a:r>
              <a:rPr lang="hr-HR" sz="2000" dirty="0" err="1" smtClean="0">
                <a:solidFill>
                  <a:schemeClr val="accent5">
                    <a:lumMod val="60000"/>
                    <a:lumOff val="40000"/>
                  </a:schemeClr>
                </a:solidFill>
                <a:latin typeface="Arial" panose="020B0604020202020204" pitchFamily="34" charset="0"/>
                <a:cs typeface="Arial" panose="020B0604020202020204" pitchFamily="34" charset="0"/>
              </a:rPr>
              <a:t>Marbelli</a:t>
            </a:r>
            <a:r>
              <a:rPr lang="hr-HR" sz="2000" dirty="0" smtClean="0">
                <a:solidFill>
                  <a:schemeClr val="accent5">
                    <a:lumMod val="60000"/>
                    <a:lumOff val="40000"/>
                  </a:schemeClr>
                </a:solidFill>
                <a:latin typeface="Arial" panose="020B0604020202020204" pitchFamily="34" charset="0"/>
                <a:cs typeface="Arial" panose="020B0604020202020204" pitchFamily="34" charset="0"/>
              </a:rPr>
              <a:t> ( Španjolska ).</a:t>
            </a:r>
            <a:endParaRPr lang="hr-HR" sz="2000" dirty="0">
              <a:solidFill>
                <a:schemeClr val="accent5">
                  <a:lumMod val="60000"/>
                  <a:lumOff val="40000"/>
                </a:schemeClr>
              </a:solidFill>
              <a:latin typeface="Arial" panose="020B0604020202020204" pitchFamily="34" charset="0"/>
              <a:cs typeface="Arial" panose="020B0604020202020204" pitchFamily="34" charset="0"/>
            </a:endParaRPr>
          </a:p>
        </p:txBody>
      </p:sp>
      <p:sp>
        <p:nvSpPr>
          <p:cNvPr id="7" name="TextBox 6"/>
          <p:cNvSpPr txBox="1"/>
          <p:nvPr/>
        </p:nvSpPr>
        <p:spPr>
          <a:xfrm>
            <a:off x="722693" y="4134176"/>
            <a:ext cx="8345978" cy="400110"/>
          </a:xfrm>
          <a:prstGeom prst="rect">
            <a:avLst/>
          </a:prstGeom>
          <a:noFill/>
        </p:spPr>
        <p:txBody>
          <a:bodyPr wrap="square" rtlCol="0">
            <a:spAutoFit/>
          </a:bodyPr>
          <a:lstStyle/>
          <a:p>
            <a:r>
              <a:rPr lang="hr-HR" sz="2000" b="1" dirty="0" smtClean="0">
                <a:solidFill>
                  <a:schemeClr val="accent5">
                    <a:lumMod val="60000"/>
                    <a:lumOff val="40000"/>
                  </a:schemeClr>
                </a:solidFill>
                <a:latin typeface="Agency FB" panose="020B0503020202020204" pitchFamily="34" charset="0"/>
              </a:rPr>
              <a:t>2. Dobrovoljno je obrijala cijelu glavu!</a:t>
            </a:r>
            <a:endParaRPr lang="hr-HR" sz="2000" b="1" dirty="0">
              <a:solidFill>
                <a:schemeClr val="accent5">
                  <a:lumMod val="60000"/>
                  <a:lumOff val="40000"/>
                </a:schemeClr>
              </a:solidFill>
              <a:latin typeface="Agency FB" panose="020B0503020202020204" pitchFamily="34" charset="0"/>
            </a:endParaRPr>
          </a:p>
        </p:txBody>
      </p:sp>
      <p:sp>
        <p:nvSpPr>
          <p:cNvPr id="8" name="TextBox 7"/>
          <p:cNvSpPr txBox="1"/>
          <p:nvPr/>
        </p:nvSpPr>
        <p:spPr>
          <a:xfrm>
            <a:off x="722693" y="4671340"/>
            <a:ext cx="8478982" cy="1323439"/>
          </a:xfrm>
          <a:prstGeom prst="rect">
            <a:avLst/>
          </a:prstGeom>
          <a:noFill/>
        </p:spPr>
        <p:txBody>
          <a:bodyPr wrap="square" rtlCol="0">
            <a:spAutoFit/>
          </a:bodyPr>
          <a:lstStyle/>
          <a:p>
            <a:r>
              <a:rPr lang="hr-HR" sz="1600" dirty="0" smtClean="0">
                <a:solidFill>
                  <a:schemeClr val="accent5">
                    <a:lumMod val="60000"/>
                    <a:lumOff val="40000"/>
                  </a:schemeClr>
                </a:solidFill>
              </a:rPr>
              <a:t>Ako ste obožavatelj </a:t>
            </a:r>
            <a:r>
              <a:rPr lang="hr-HR" sz="1600" dirty="0" err="1" smtClean="0">
                <a:solidFill>
                  <a:schemeClr val="accent5">
                    <a:lumMod val="60000"/>
                    <a:lumOff val="40000"/>
                  </a:schemeClr>
                </a:solidFill>
              </a:rPr>
              <a:t>Stranger</a:t>
            </a:r>
            <a:r>
              <a:rPr lang="hr-HR" sz="1600" dirty="0" smtClean="0">
                <a:solidFill>
                  <a:schemeClr val="accent5">
                    <a:lumMod val="60000"/>
                    <a:lumOff val="40000"/>
                  </a:schemeClr>
                </a:solidFill>
              </a:rPr>
              <a:t> </a:t>
            </a:r>
            <a:r>
              <a:rPr lang="hr-HR" sz="1600" dirty="0" err="1" smtClean="0">
                <a:solidFill>
                  <a:schemeClr val="accent5">
                    <a:lumMod val="60000"/>
                    <a:lumOff val="40000"/>
                  </a:schemeClr>
                </a:solidFill>
              </a:rPr>
              <a:t>Thingsa</a:t>
            </a:r>
            <a:r>
              <a:rPr lang="hr-HR" sz="1600" dirty="0" smtClean="0">
                <a:solidFill>
                  <a:schemeClr val="accent5">
                    <a:lumMod val="60000"/>
                    <a:lumOff val="40000"/>
                  </a:schemeClr>
                </a:solidFill>
              </a:rPr>
              <a:t>, znate da je </a:t>
            </a:r>
            <a:r>
              <a:rPr lang="hr-HR" sz="1600" dirty="0" err="1" smtClean="0">
                <a:solidFill>
                  <a:schemeClr val="accent5">
                    <a:lumMod val="60000"/>
                    <a:lumOff val="40000"/>
                  </a:schemeClr>
                </a:solidFill>
              </a:rPr>
              <a:t>Eleven</a:t>
            </a:r>
            <a:r>
              <a:rPr lang="hr-HR" sz="1600" dirty="0" smtClean="0">
                <a:solidFill>
                  <a:schemeClr val="accent5">
                    <a:lumMod val="60000"/>
                    <a:lumOff val="40000"/>
                  </a:schemeClr>
                </a:solidFill>
              </a:rPr>
              <a:t> imala obrijanu glavu. </a:t>
            </a:r>
            <a:r>
              <a:rPr lang="hr-HR" sz="1600" dirty="0" err="1" smtClean="0">
                <a:solidFill>
                  <a:schemeClr val="accent5">
                    <a:lumMod val="60000"/>
                    <a:lumOff val="40000"/>
                  </a:schemeClr>
                </a:solidFill>
              </a:rPr>
              <a:t>Millie</a:t>
            </a:r>
            <a:r>
              <a:rPr lang="hr-HR" sz="1600" dirty="0" smtClean="0">
                <a:solidFill>
                  <a:schemeClr val="accent5">
                    <a:lumMod val="60000"/>
                    <a:lumOff val="40000"/>
                  </a:schemeClr>
                </a:solidFill>
              </a:rPr>
              <a:t> </a:t>
            </a:r>
            <a:r>
              <a:rPr lang="hr-HR" sz="1600" dirty="0">
                <a:solidFill>
                  <a:schemeClr val="accent5">
                    <a:lumMod val="60000"/>
                    <a:lumOff val="40000"/>
                  </a:schemeClr>
                </a:solidFill>
              </a:rPr>
              <a:t>je to učinila u stvarnom životu i čak objavila trenutak na </a:t>
            </a:r>
            <a:r>
              <a:rPr lang="hr-HR" sz="1600" dirty="0" err="1">
                <a:solidFill>
                  <a:schemeClr val="accent5">
                    <a:lumMod val="60000"/>
                    <a:lumOff val="40000"/>
                  </a:schemeClr>
                </a:solidFill>
              </a:rPr>
              <a:t>Instagramu</a:t>
            </a:r>
            <a:r>
              <a:rPr lang="hr-HR" sz="1600" dirty="0">
                <a:solidFill>
                  <a:schemeClr val="accent5">
                    <a:lumMod val="60000"/>
                    <a:lumOff val="40000"/>
                  </a:schemeClr>
                </a:solidFill>
              </a:rPr>
              <a:t>. "Dan kada sam obrijao glavu bio je najsnažniji trenutak cijelog mog života", napisala je mlada glumica u natpisu. - Posljednji odsječak kose bio je trenutak kada se cijelo moje lice pokazalo i nisam se mogla skrivati ​​iza kose kao prije. </a:t>
            </a:r>
            <a:endParaRPr lang="hr-HR" sz="1600" dirty="0">
              <a:solidFill>
                <a:schemeClr val="accent5">
                  <a:lumMod val="60000"/>
                  <a:lumOff val="40000"/>
                </a:schemeClr>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23183" y="4403932"/>
            <a:ext cx="2697021" cy="1590847"/>
          </a:xfrm>
          <a:prstGeom prst="rect">
            <a:avLst/>
          </a:prstGeom>
          <a:ln>
            <a:noFill/>
          </a:ln>
          <a:effectLst>
            <a:softEdge rad="112500"/>
          </a:effectLst>
        </p:spPr>
      </p:pic>
      <p:sp>
        <p:nvSpPr>
          <p:cNvPr id="10" name="TextBox 9"/>
          <p:cNvSpPr txBox="1"/>
          <p:nvPr/>
        </p:nvSpPr>
        <p:spPr>
          <a:xfrm>
            <a:off x="9459885" y="3964899"/>
            <a:ext cx="2643447" cy="369332"/>
          </a:xfrm>
          <a:prstGeom prst="rect">
            <a:avLst/>
          </a:prstGeom>
          <a:noFill/>
        </p:spPr>
        <p:txBody>
          <a:bodyPr wrap="square" rtlCol="0">
            <a:spAutoFit/>
          </a:bodyPr>
          <a:lstStyle/>
          <a:p>
            <a:r>
              <a:rPr lang="hr-HR" dirty="0" smtClean="0">
                <a:solidFill>
                  <a:schemeClr val="accent5">
                    <a:lumMod val="60000"/>
                    <a:lumOff val="40000"/>
                  </a:schemeClr>
                </a:solidFill>
              </a:rPr>
              <a:t>  </a:t>
            </a:r>
            <a:r>
              <a:rPr lang="hr-HR" dirty="0" smtClean="0">
                <a:solidFill>
                  <a:schemeClr val="accent5">
                    <a:lumMod val="60000"/>
                    <a:lumOff val="40000"/>
                  </a:schemeClr>
                </a:solidFill>
                <a:latin typeface="Arial Black" panose="020B0A04020102020204" pitchFamily="34" charset="0"/>
              </a:rPr>
              <a:t>Prije          Poslije</a:t>
            </a:r>
            <a:endParaRPr lang="hr-HR" dirty="0">
              <a:solidFill>
                <a:schemeClr val="accent5">
                  <a:lumMod val="60000"/>
                  <a:lumOff val="40000"/>
                </a:schemeClr>
              </a:solidFill>
              <a:latin typeface="Arial Black" panose="020B0A04020102020204" pitchFamily="34" charset="0"/>
            </a:endParaRPr>
          </a:p>
        </p:txBody>
      </p:sp>
    </p:spTree>
    <p:extLst>
      <p:ext uri="{BB962C8B-B14F-4D97-AF65-F5344CB8AC3E}">
        <p14:creationId xmlns:p14="http://schemas.microsoft.com/office/powerpoint/2010/main" val="1981697586"/>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1699" y="1288473"/>
            <a:ext cx="2490301" cy="2333805"/>
          </a:xfrm>
          <a:prstGeom prst="rect">
            <a:avLst/>
          </a:prstGeom>
          <a:ln>
            <a:noFill/>
          </a:ln>
          <a:effectLst>
            <a:softEdge rad="112500"/>
          </a:effectLst>
        </p:spPr>
      </p:pic>
      <p:sp>
        <p:nvSpPr>
          <p:cNvPr id="2" name="Title 1"/>
          <p:cNvSpPr>
            <a:spLocks noGrp="1"/>
          </p:cNvSpPr>
          <p:nvPr>
            <p:ph type="title"/>
          </p:nvPr>
        </p:nvSpPr>
        <p:spPr>
          <a:xfrm>
            <a:off x="296976" y="519220"/>
            <a:ext cx="9404723" cy="1400530"/>
          </a:xfrm>
        </p:spPr>
        <p:txBody>
          <a:bodyPr/>
          <a:lstStyle/>
          <a:p>
            <a:r>
              <a:rPr lang="hr-HR" sz="2000" b="1" dirty="0" smtClean="0">
                <a:solidFill>
                  <a:schemeClr val="accent5">
                    <a:lumMod val="60000"/>
                    <a:lumOff val="40000"/>
                  </a:schemeClr>
                </a:solidFill>
                <a:latin typeface="Agency FB" panose="020B0503020202020204" pitchFamily="34" charset="0"/>
              </a:rPr>
              <a:t>3. Opsjednuta je boksom</a:t>
            </a:r>
            <a:br>
              <a:rPr lang="hr-HR" sz="2000" b="1" dirty="0" smtClean="0">
                <a:solidFill>
                  <a:schemeClr val="accent5">
                    <a:lumMod val="60000"/>
                    <a:lumOff val="40000"/>
                  </a:schemeClr>
                </a:solidFill>
                <a:latin typeface="Agency FB" panose="020B0503020202020204" pitchFamily="34" charset="0"/>
              </a:rPr>
            </a:br>
            <a:r>
              <a:rPr lang="hr-HR" sz="1600" dirty="0" err="1" smtClean="0">
                <a:solidFill>
                  <a:schemeClr val="accent5">
                    <a:lumMod val="60000"/>
                    <a:lumOff val="40000"/>
                  </a:schemeClr>
                </a:solidFill>
                <a:latin typeface="Arial" panose="020B0604020202020204" pitchFamily="34" charset="0"/>
                <a:cs typeface="Arial" panose="020B0604020202020204" pitchFamily="34" charset="0"/>
              </a:rPr>
              <a:t>Millie</a:t>
            </a:r>
            <a:r>
              <a:rPr lang="hr-HR" sz="1600" dirty="0" smtClean="0">
                <a:solidFill>
                  <a:schemeClr val="accent5">
                    <a:lumMod val="60000"/>
                    <a:lumOff val="40000"/>
                  </a:schemeClr>
                </a:solidFill>
                <a:latin typeface="Arial" panose="020B0604020202020204" pitchFamily="34" charset="0"/>
                <a:cs typeface="Arial" panose="020B0604020202020204" pitchFamily="34" charset="0"/>
              </a:rPr>
              <a:t> ima neke neočekivane talente. Ne samo da je ona sjajna glumica, već može i repati poput </a:t>
            </a:r>
            <a:r>
              <a:rPr lang="hr-HR" sz="1600" dirty="0" err="1" smtClean="0">
                <a:solidFill>
                  <a:schemeClr val="accent5">
                    <a:lumMod val="60000"/>
                    <a:lumOff val="40000"/>
                  </a:schemeClr>
                </a:solidFill>
                <a:latin typeface="Arial" panose="020B0604020202020204" pitchFamily="34" charset="0"/>
                <a:cs typeface="Arial" panose="020B0604020202020204" pitchFamily="34" charset="0"/>
              </a:rPr>
              <a:t>Nicki</a:t>
            </a:r>
            <a:r>
              <a:rPr lang="hr-HR" sz="1600" dirty="0" smtClean="0">
                <a:solidFill>
                  <a:schemeClr val="accent5">
                    <a:lumMod val="60000"/>
                    <a:lumOff val="40000"/>
                  </a:schemeClr>
                </a:solidFill>
                <a:latin typeface="Arial" panose="020B0604020202020204" pitchFamily="34" charset="0"/>
                <a:cs typeface="Arial" panose="020B0604020202020204" pitchFamily="34" charset="0"/>
              </a:rPr>
              <a:t> </a:t>
            </a:r>
            <a:r>
              <a:rPr lang="hr-HR" sz="1600" dirty="0" err="1" smtClean="0">
                <a:solidFill>
                  <a:schemeClr val="accent5">
                    <a:lumMod val="60000"/>
                    <a:lumOff val="40000"/>
                  </a:schemeClr>
                </a:solidFill>
                <a:latin typeface="Arial" panose="020B0604020202020204" pitchFamily="34" charset="0"/>
                <a:cs typeface="Arial" panose="020B0604020202020204" pitchFamily="34" charset="0"/>
              </a:rPr>
              <a:t>Minaj</a:t>
            </a:r>
            <a:r>
              <a:rPr lang="hr-HR" sz="1600" dirty="0" smtClean="0">
                <a:solidFill>
                  <a:schemeClr val="accent5">
                    <a:lumMod val="60000"/>
                    <a:lumOff val="40000"/>
                  </a:schemeClr>
                </a:solidFill>
                <a:latin typeface="Arial" panose="020B0604020202020204" pitchFamily="34" charset="0"/>
                <a:cs typeface="Arial" panose="020B0604020202020204" pitchFamily="34" charset="0"/>
              </a:rPr>
              <a:t>! Ali jeste li znali da ima i druge čudne talente? </a:t>
            </a:r>
            <a:r>
              <a:rPr lang="hr-HR" sz="1600" dirty="0" err="1" smtClean="0">
                <a:solidFill>
                  <a:schemeClr val="accent5">
                    <a:lumMod val="60000"/>
                    <a:lumOff val="40000"/>
                  </a:schemeClr>
                </a:solidFill>
                <a:latin typeface="Arial" panose="020B0604020202020204" pitchFamily="34" charset="0"/>
                <a:cs typeface="Arial" panose="020B0604020202020204" pitchFamily="34" charset="0"/>
              </a:rPr>
              <a:t>Millie</a:t>
            </a:r>
            <a:r>
              <a:rPr lang="hr-HR" sz="1600" dirty="0" smtClean="0">
                <a:solidFill>
                  <a:schemeClr val="accent5">
                    <a:lumMod val="60000"/>
                    <a:lumOff val="40000"/>
                  </a:schemeClr>
                </a:solidFill>
                <a:latin typeface="Arial" panose="020B0604020202020204" pitchFamily="34" charset="0"/>
                <a:cs typeface="Arial" panose="020B0604020202020204" pitchFamily="34" charset="0"/>
              </a:rPr>
              <a:t> je također super u boksu! </a:t>
            </a:r>
            <a:r>
              <a:rPr lang="hr-HR" sz="1600" dirty="0">
                <a:solidFill>
                  <a:schemeClr val="accent5">
                    <a:lumMod val="60000"/>
                    <a:lumOff val="40000"/>
                  </a:schemeClr>
                </a:solidFill>
                <a:latin typeface="Arial" panose="020B0604020202020204" pitchFamily="34" charset="0"/>
                <a:cs typeface="Arial" panose="020B0604020202020204" pitchFamily="34" charset="0"/>
              </a:rPr>
              <a:t>Znaš kako Jedanaest može pomicati stvari svojim umom, a možda će izgledati nevino, ali zapravo je super moćna? </a:t>
            </a:r>
            <a:r>
              <a:rPr lang="hr-HR" sz="1600" dirty="0" err="1">
                <a:solidFill>
                  <a:schemeClr val="accent5">
                    <a:lumMod val="60000"/>
                    <a:lumOff val="40000"/>
                  </a:schemeClr>
                </a:solidFill>
                <a:latin typeface="Arial" panose="020B0604020202020204" pitchFamily="34" charset="0"/>
                <a:cs typeface="Arial" panose="020B0604020202020204" pitchFamily="34" charset="0"/>
              </a:rPr>
              <a:t>Millie</a:t>
            </a:r>
            <a:r>
              <a:rPr lang="hr-HR" sz="1600" dirty="0">
                <a:solidFill>
                  <a:schemeClr val="accent5">
                    <a:lumMod val="60000"/>
                    <a:lumOff val="40000"/>
                  </a:schemeClr>
                </a:solidFill>
                <a:latin typeface="Arial" panose="020B0604020202020204" pitchFamily="34" charset="0"/>
                <a:cs typeface="Arial" panose="020B0604020202020204" pitchFamily="34" charset="0"/>
              </a:rPr>
              <a:t> možda neće imati super-moć u stvarnom životu, ali njezine boksačke vještine mogu se kvalificirati samo kao jedna. Kaže da mora ostati vrlo aktivna jer voli jesti! To je samo još jedan razlog da je </a:t>
            </a:r>
            <a:r>
              <a:rPr lang="hr-HR" sz="1600" dirty="0" err="1">
                <a:solidFill>
                  <a:schemeClr val="accent5">
                    <a:lumMod val="60000"/>
                    <a:lumOff val="40000"/>
                  </a:schemeClr>
                </a:solidFill>
                <a:latin typeface="Arial" panose="020B0604020202020204" pitchFamily="34" charset="0"/>
                <a:cs typeface="Arial" panose="020B0604020202020204" pitchFamily="34" charset="0"/>
              </a:rPr>
              <a:t>Millie</a:t>
            </a:r>
            <a:r>
              <a:rPr lang="hr-HR" sz="1600" dirty="0">
                <a:solidFill>
                  <a:schemeClr val="accent5">
                    <a:lumMod val="60000"/>
                    <a:lumOff val="40000"/>
                  </a:schemeClr>
                </a:solidFill>
                <a:latin typeface="Arial" panose="020B0604020202020204" pitchFamily="34" charset="0"/>
                <a:cs typeface="Arial" panose="020B0604020202020204" pitchFamily="34" charset="0"/>
              </a:rPr>
              <a:t> tako dobar uzor mladim djevojkama. Ona je jaka na ekranu </a:t>
            </a:r>
            <a:r>
              <a:rPr lang="hr-HR" sz="1600" dirty="0" err="1">
                <a:solidFill>
                  <a:schemeClr val="accent5">
                    <a:lumMod val="60000"/>
                    <a:lumOff val="40000"/>
                  </a:schemeClr>
                </a:solidFill>
                <a:latin typeface="Arial" panose="020B0604020202020204" pitchFamily="34" charset="0"/>
                <a:cs typeface="Arial" panose="020B0604020202020204" pitchFamily="34" charset="0"/>
              </a:rPr>
              <a:t>iu</a:t>
            </a:r>
            <a:r>
              <a:rPr lang="hr-HR" sz="1600" dirty="0">
                <a:solidFill>
                  <a:schemeClr val="accent5">
                    <a:lumMod val="60000"/>
                    <a:lumOff val="40000"/>
                  </a:schemeClr>
                </a:solidFill>
                <a:latin typeface="Arial" panose="020B0604020202020204" pitchFamily="34" charset="0"/>
                <a:cs typeface="Arial" panose="020B0604020202020204" pitchFamily="34" charset="0"/>
              </a:rPr>
              <a:t> stvarnom životu, i fizički i mentalno. Tako je osvježavajuće to vidjeti u holivudskoj glumici ovih dana</a:t>
            </a:r>
            <a:r>
              <a:rPr lang="hr-HR" sz="1600" dirty="0" smtClean="0">
                <a:solidFill>
                  <a:schemeClr val="accent5">
                    <a:lumMod val="60000"/>
                    <a:lumOff val="40000"/>
                  </a:schemeClr>
                </a:solidFill>
                <a:latin typeface="Arial" panose="020B0604020202020204" pitchFamily="34" charset="0"/>
                <a:cs typeface="Arial" panose="020B0604020202020204" pitchFamily="34" charset="0"/>
              </a:rPr>
              <a:t>.</a:t>
            </a:r>
            <a:br>
              <a:rPr lang="hr-HR" sz="1600" dirty="0" smtClean="0">
                <a:solidFill>
                  <a:schemeClr val="accent5">
                    <a:lumMod val="60000"/>
                    <a:lumOff val="40000"/>
                  </a:schemeClr>
                </a:solidFill>
                <a:latin typeface="Arial" panose="020B0604020202020204" pitchFamily="34" charset="0"/>
                <a:cs typeface="Arial" panose="020B0604020202020204" pitchFamily="34" charset="0"/>
              </a:rPr>
            </a:br>
            <a:r>
              <a:rPr lang="hr-HR" sz="1600" dirty="0">
                <a:solidFill>
                  <a:schemeClr val="accent5">
                    <a:lumMod val="60000"/>
                    <a:lumOff val="40000"/>
                  </a:schemeClr>
                </a:solidFill>
                <a:latin typeface="Arial" panose="020B0604020202020204" pitchFamily="34" charset="0"/>
                <a:cs typeface="Arial" panose="020B0604020202020204" pitchFamily="34" charset="0"/>
              </a:rPr>
              <a:t/>
            </a:r>
            <a:br>
              <a:rPr lang="hr-HR" sz="1600" dirty="0">
                <a:solidFill>
                  <a:schemeClr val="accent5">
                    <a:lumMod val="60000"/>
                    <a:lumOff val="40000"/>
                  </a:schemeClr>
                </a:solidFill>
                <a:latin typeface="Arial" panose="020B0604020202020204" pitchFamily="34" charset="0"/>
                <a:cs typeface="Arial" panose="020B0604020202020204" pitchFamily="34" charset="0"/>
              </a:rPr>
            </a:br>
            <a:r>
              <a:rPr lang="hr-HR" sz="1800" dirty="0">
                <a:solidFill>
                  <a:schemeClr val="accent5">
                    <a:lumMod val="60000"/>
                    <a:lumOff val="40000"/>
                  </a:schemeClr>
                </a:solidFill>
                <a:latin typeface="Arial" panose="020B0604020202020204" pitchFamily="34" charset="0"/>
                <a:cs typeface="Arial" panose="020B0604020202020204" pitchFamily="34" charset="0"/>
              </a:rPr>
              <a:t/>
            </a:r>
            <a:br>
              <a:rPr lang="hr-HR" sz="1800" dirty="0">
                <a:solidFill>
                  <a:schemeClr val="accent5">
                    <a:lumMod val="60000"/>
                    <a:lumOff val="40000"/>
                  </a:schemeClr>
                </a:solidFill>
                <a:latin typeface="Arial" panose="020B0604020202020204" pitchFamily="34" charset="0"/>
                <a:cs typeface="Arial" panose="020B0604020202020204" pitchFamily="34" charset="0"/>
              </a:rPr>
            </a:br>
            <a:r>
              <a:rPr lang="hr-HR" sz="2000" dirty="0">
                <a:solidFill>
                  <a:schemeClr val="accent5">
                    <a:lumMod val="60000"/>
                    <a:lumOff val="40000"/>
                  </a:schemeClr>
                </a:solidFill>
                <a:latin typeface="Arial" panose="020B0604020202020204" pitchFamily="34" charset="0"/>
                <a:cs typeface="Arial" panose="020B0604020202020204" pitchFamily="34" charset="0"/>
              </a:rPr>
              <a:t/>
            </a:r>
            <a:br>
              <a:rPr lang="hr-HR" sz="2000" dirty="0">
                <a:solidFill>
                  <a:schemeClr val="accent5">
                    <a:lumMod val="60000"/>
                    <a:lumOff val="40000"/>
                  </a:schemeClr>
                </a:solidFill>
                <a:latin typeface="Arial" panose="020B0604020202020204" pitchFamily="34" charset="0"/>
                <a:cs typeface="Arial" panose="020B0604020202020204" pitchFamily="34" charset="0"/>
              </a:rPr>
            </a:br>
            <a:r>
              <a:rPr lang="hr-HR" sz="2000" b="1" dirty="0" smtClean="0">
                <a:latin typeface="Agency FB" panose="020B0503020202020204" pitchFamily="34" charset="0"/>
              </a:rPr>
              <a:t/>
            </a:r>
            <a:br>
              <a:rPr lang="hr-HR" sz="2000" b="1" dirty="0" smtClean="0">
                <a:latin typeface="Agency FB" panose="020B0503020202020204" pitchFamily="34" charset="0"/>
              </a:rPr>
            </a:br>
            <a:endParaRPr lang="hr-HR" sz="2000" b="1" dirty="0">
              <a:latin typeface="Agency FB" panose="020B0503020202020204" pitchFamily="34" charset="0"/>
            </a:endParaRPr>
          </a:p>
        </p:txBody>
      </p:sp>
      <p:sp>
        <p:nvSpPr>
          <p:cNvPr id="3" name="TextBox 2"/>
          <p:cNvSpPr txBox="1"/>
          <p:nvPr/>
        </p:nvSpPr>
        <p:spPr>
          <a:xfrm>
            <a:off x="296976" y="3086292"/>
            <a:ext cx="9692640" cy="1908215"/>
          </a:xfrm>
          <a:prstGeom prst="rect">
            <a:avLst/>
          </a:prstGeom>
          <a:noFill/>
        </p:spPr>
        <p:txBody>
          <a:bodyPr wrap="square" rtlCol="0">
            <a:spAutoFit/>
          </a:bodyPr>
          <a:lstStyle/>
          <a:p>
            <a:r>
              <a:rPr lang="hr-HR" sz="2000" b="1" dirty="0" smtClean="0">
                <a:solidFill>
                  <a:schemeClr val="accent5">
                    <a:lumMod val="60000"/>
                    <a:lumOff val="40000"/>
                  </a:schemeClr>
                </a:solidFill>
                <a:latin typeface="Agency FB" panose="020B0503020202020204" pitchFamily="34" charset="0"/>
              </a:rPr>
              <a:t>4.</a:t>
            </a:r>
            <a:r>
              <a:rPr lang="hr-HR" sz="2000" b="1" dirty="0">
                <a:solidFill>
                  <a:schemeClr val="accent5">
                    <a:lumMod val="60000"/>
                    <a:lumOff val="40000"/>
                  </a:schemeClr>
                </a:solidFill>
                <a:latin typeface="Agency FB" panose="020B0503020202020204" pitchFamily="34" charset="0"/>
              </a:rPr>
              <a:t> </a:t>
            </a:r>
            <a:r>
              <a:rPr lang="hr-HR" sz="2000" b="1" dirty="0" err="1">
                <a:solidFill>
                  <a:schemeClr val="accent5">
                    <a:lumMod val="60000"/>
                    <a:lumOff val="40000"/>
                  </a:schemeClr>
                </a:solidFill>
                <a:latin typeface="Agency FB" panose="020B0503020202020204" pitchFamily="34" charset="0"/>
              </a:rPr>
              <a:t>Winona</a:t>
            </a:r>
            <a:r>
              <a:rPr lang="hr-HR" sz="2000" b="1" dirty="0">
                <a:solidFill>
                  <a:schemeClr val="accent5">
                    <a:lumMod val="60000"/>
                    <a:lumOff val="40000"/>
                  </a:schemeClr>
                </a:solidFill>
                <a:latin typeface="Agency FB" panose="020B0503020202020204" pitchFamily="34" charset="0"/>
              </a:rPr>
              <a:t> Ryder je poprilično njezin </a:t>
            </a:r>
            <a:r>
              <a:rPr lang="hr-HR" sz="2000" b="1" dirty="0" smtClean="0">
                <a:solidFill>
                  <a:schemeClr val="accent5">
                    <a:lumMod val="60000"/>
                    <a:lumOff val="40000"/>
                  </a:schemeClr>
                </a:solidFill>
                <a:latin typeface="Agency FB" panose="020B0503020202020204" pitchFamily="34" charset="0"/>
              </a:rPr>
              <a:t>junak</a:t>
            </a:r>
          </a:p>
          <a:p>
            <a:r>
              <a:rPr lang="hr-HR" sz="1600" dirty="0">
                <a:solidFill>
                  <a:schemeClr val="accent5">
                    <a:lumMod val="60000"/>
                    <a:lumOff val="40000"/>
                  </a:schemeClr>
                </a:solidFill>
                <a:latin typeface="Arial" panose="020B0604020202020204" pitchFamily="34" charset="0"/>
                <a:cs typeface="Arial" panose="020B0604020202020204" pitchFamily="34" charset="0"/>
              </a:rPr>
              <a:t>Imate li nekoga koga biste smatrali herojem ili uzorom? Mnogo puta kada odlučujemo da želimo slijediti određeni put u karijeri, počinjemo gledati prema drugim ljudima koji su već postigli ono što bismo željeli postići jedan dan</a:t>
            </a:r>
            <a:r>
              <a:rPr lang="hr-HR" sz="1600" dirty="0" smtClean="0">
                <a:solidFill>
                  <a:schemeClr val="accent5">
                    <a:lumMod val="60000"/>
                    <a:lumOff val="40000"/>
                  </a:schemeClr>
                </a:solidFill>
                <a:latin typeface="Arial" panose="020B0604020202020204" pitchFamily="34" charset="0"/>
                <a:cs typeface="Arial" panose="020B0604020202020204" pitchFamily="34" charset="0"/>
              </a:rPr>
              <a:t>.</a:t>
            </a:r>
            <a:r>
              <a:rPr lang="hr-HR" sz="1600" dirty="0">
                <a:latin typeface="Arial" panose="020B0604020202020204" pitchFamily="34" charset="0"/>
                <a:cs typeface="Arial" panose="020B0604020202020204" pitchFamily="34" charset="0"/>
              </a:rPr>
              <a:t> </a:t>
            </a:r>
            <a:r>
              <a:rPr lang="hr-HR" sz="1600" dirty="0" smtClean="0">
                <a:solidFill>
                  <a:schemeClr val="accent5">
                    <a:lumMod val="60000"/>
                    <a:lumOff val="40000"/>
                  </a:schemeClr>
                </a:solidFill>
                <a:latin typeface="Arial" panose="020B0604020202020204" pitchFamily="34" charset="0"/>
                <a:cs typeface="Arial" panose="020B0604020202020204" pitchFamily="34" charset="0"/>
              </a:rPr>
              <a:t>Pa</a:t>
            </a:r>
            <a:r>
              <a:rPr lang="hr-HR" sz="1600" dirty="0">
                <a:solidFill>
                  <a:schemeClr val="accent5">
                    <a:lumMod val="60000"/>
                    <a:lumOff val="40000"/>
                  </a:schemeClr>
                </a:solidFill>
                <a:latin typeface="Arial" panose="020B0604020202020204" pitchFamily="34" charset="0"/>
                <a:cs typeface="Arial" panose="020B0604020202020204" pitchFamily="34" charset="0"/>
              </a:rPr>
              <a:t>, </a:t>
            </a:r>
            <a:r>
              <a:rPr lang="hr-HR" sz="1600" dirty="0" err="1">
                <a:solidFill>
                  <a:schemeClr val="accent5">
                    <a:lumMod val="60000"/>
                    <a:lumOff val="40000"/>
                  </a:schemeClr>
                </a:solidFill>
                <a:latin typeface="Arial" panose="020B0604020202020204" pitchFamily="34" charset="0"/>
                <a:cs typeface="Arial" panose="020B0604020202020204" pitchFamily="34" charset="0"/>
              </a:rPr>
              <a:t>Millie</a:t>
            </a:r>
            <a:r>
              <a:rPr lang="hr-HR" sz="1600" dirty="0">
                <a:solidFill>
                  <a:schemeClr val="accent5">
                    <a:lumMod val="60000"/>
                    <a:lumOff val="40000"/>
                  </a:schemeClr>
                </a:solidFill>
                <a:latin typeface="Arial" panose="020B0604020202020204" pitchFamily="34" charset="0"/>
                <a:cs typeface="Arial" panose="020B0604020202020204" pitchFamily="34" charset="0"/>
              </a:rPr>
              <a:t> je imala sreće i morala je saznati na skupu </a:t>
            </a:r>
            <a:r>
              <a:rPr lang="hr-HR" sz="1600" i="1" dirty="0" err="1" smtClean="0">
                <a:solidFill>
                  <a:schemeClr val="accent5">
                    <a:lumMod val="60000"/>
                    <a:lumOff val="40000"/>
                  </a:schemeClr>
                </a:solidFill>
                <a:latin typeface="Arial" panose="020B0604020202020204" pitchFamily="34" charset="0"/>
                <a:cs typeface="Arial" panose="020B0604020202020204" pitchFamily="34" charset="0"/>
              </a:rPr>
              <a:t>Stranger</a:t>
            </a:r>
            <a:r>
              <a:rPr lang="hr-HR" sz="1600" i="1" dirty="0" smtClean="0">
                <a:solidFill>
                  <a:schemeClr val="accent5">
                    <a:lumMod val="60000"/>
                    <a:lumOff val="40000"/>
                  </a:schemeClr>
                </a:solidFill>
                <a:latin typeface="Arial" panose="020B0604020202020204" pitchFamily="34" charset="0"/>
                <a:cs typeface="Arial" panose="020B0604020202020204" pitchFamily="34" charset="0"/>
              </a:rPr>
              <a:t> </a:t>
            </a:r>
            <a:r>
              <a:rPr lang="hr-HR" sz="1600" i="1" dirty="0" err="1" smtClean="0">
                <a:solidFill>
                  <a:schemeClr val="accent5">
                    <a:lumMod val="60000"/>
                    <a:lumOff val="40000"/>
                  </a:schemeClr>
                </a:solidFill>
                <a:latin typeface="Arial" panose="020B0604020202020204" pitchFamily="34" charset="0"/>
                <a:cs typeface="Arial" panose="020B0604020202020204" pitchFamily="34" charset="0"/>
              </a:rPr>
              <a:t>Things</a:t>
            </a:r>
            <a:r>
              <a:rPr lang="hr-HR" sz="1600" dirty="0" smtClean="0">
                <a:solidFill>
                  <a:schemeClr val="accent5">
                    <a:lumMod val="60000"/>
                    <a:lumOff val="40000"/>
                  </a:schemeClr>
                </a:solidFill>
                <a:latin typeface="Arial" panose="020B0604020202020204" pitchFamily="34" charset="0"/>
                <a:cs typeface="Arial" panose="020B0604020202020204" pitchFamily="34" charset="0"/>
              </a:rPr>
              <a:t>. </a:t>
            </a:r>
            <a:r>
              <a:rPr lang="hr-HR" sz="1600" dirty="0">
                <a:solidFill>
                  <a:schemeClr val="accent5">
                    <a:lumMod val="60000"/>
                    <a:lumOff val="40000"/>
                  </a:schemeClr>
                </a:solidFill>
                <a:latin typeface="Arial" panose="020B0604020202020204" pitchFamily="34" charset="0"/>
                <a:cs typeface="Arial" panose="020B0604020202020204" pitchFamily="34" charset="0"/>
              </a:rPr>
              <a:t>Uvijek je gledala prema </a:t>
            </a:r>
            <a:r>
              <a:rPr lang="hr-HR" sz="1600" dirty="0" err="1">
                <a:solidFill>
                  <a:schemeClr val="accent5">
                    <a:lumMod val="60000"/>
                    <a:lumOff val="40000"/>
                  </a:schemeClr>
                </a:solidFill>
                <a:latin typeface="Arial" panose="020B0604020202020204" pitchFamily="34" charset="0"/>
                <a:cs typeface="Arial" panose="020B0604020202020204" pitchFamily="34" charset="0"/>
              </a:rPr>
              <a:t>Winoni</a:t>
            </a:r>
            <a:r>
              <a:rPr lang="hr-HR" sz="1600" dirty="0">
                <a:solidFill>
                  <a:schemeClr val="accent5">
                    <a:lumMod val="60000"/>
                    <a:lumOff val="40000"/>
                  </a:schemeClr>
                </a:solidFill>
                <a:latin typeface="Arial" panose="020B0604020202020204" pitchFamily="34" charset="0"/>
                <a:cs typeface="Arial" panose="020B0604020202020204" pitchFamily="34" charset="0"/>
              </a:rPr>
              <a:t> Ryder i smatrala ju uzorom, pa je počela raditi s njom </a:t>
            </a:r>
            <a:r>
              <a:rPr lang="hr-HR" sz="1600" dirty="0" err="1" smtClean="0">
                <a:solidFill>
                  <a:schemeClr val="accent5">
                    <a:lumMod val="60000"/>
                    <a:lumOff val="40000"/>
                  </a:schemeClr>
                </a:solidFill>
                <a:latin typeface="Arial" panose="020B0604020202020204" pitchFamily="34" charset="0"/>
                <a:cs typeface="Arial" panose="020B0604020202020204" pitchFamily="34" charset="0"/>
              </a:rPr>
              <a:t>Stranger</a:t>
            </a:r>
            <a:r>
              <a:rPr lang="hr-HR" sz="1600" dirty="0" smtClean="0">
                <a:solidFill>
                  <a:schemeClr val="accent5">
                    <a:lumMod val="60000"/>
                    <a:lumOff val="40000"/>
                  </a:schemeClr>
                </a:solidFill>
                <a:latin typeface="Arial" panose="020B0604020202020204" pitchFamily="34" charset="0"/>
                <a:cs typeface="Arial" panose="020B0604020202020204" pitchFamily="34" charset="0"/>
              </a:rPr>
              <a:t> </a:t>
            </a:r>
            <a:r>
              <a:rPr lang="hr-HR" sz="1600" dirty="0" err="1" smtClean="0">
                <a:solidFill>
                  <a:schemeClr val="accent5">
                    <a:lumMod val="60000"/>
                    <a:lumOff val="40000"/>
                  </a:schemeClr>
                </a:solidFill>
                <a:latin typeface="Arial" panose="020B0604020202020204" pitchFamily="34" charset="0"/>
                <a:cs typeface="Arial" panose="020B0604020202020204" pitchFamily="34" charset="0"/>
              </a:rPr>
              <a:t>Things</a:t>
            </a:r>
            <a:r>
              <a:rPr lang="hr-HR" sz="1600" dirty="0">
                <a:solidFill>
                  <a:schemeClr val="accent5">
                    <a:lumMod val="60000"/>
                    <a:lumOff val="40000"/>
                  </a:schemeClr>
                </a:solidFill>
                <a:latin typeface="Arial" panose="020B0604020202020204" pitchFamily="34" charset="0"/>
                <a:cs typeface="Arial" panose="020B0604020202020204" pitchFamily="34" charset="0"/>
              </a:rPr>
              <a:t> u osnovi je ostvarenje sna.</a:t>
            </a:r>
          </a:p>
          <a:p>
            <a:endParaRPr lang="hr-HR" dirty="0"/>
          </a:p>
        </p:txBody>
      </p:sp>
      <p:sp>
        <p:nvSpPr>
          <p:cNvPr id="5" name="TextBox 4"/>
          <p:cNvSpPr txBox="1"/>
          <p:nvPr/>
        </p:nvSpPr>
        <p:spPr>
          <a:xfrm>
            <a:off x="415636" y="4879571"/>
            <a:ext cx="11130742" cy="1692771"/>
          </a:xfrm>
          <a:prstGeom prst="rect">
            <a:avLst/>
          </a:prstGeom>
          <a:noFill/>
        </p:spPr>
        <p:txBody>
          <a:bodyPr wrap="square" rtlCol="0">
            <a:spAutoFit/>
          </a:bodyPr>
          <a:lstStyle/>
          <a:p>
            <a:r>
              <a:rPr lang="hr-HR" sz="2000" b="1" dirty="0" smtClean="0">
                <a:solidFill>
                  <a:schemeClr val="accent5">
                    <a:lumMod val="60000"/>
                    <a:lumOff val="40000"/>
                  </a:schemeClr>
                </a:solidFill>
                <a:latin typeface="Agency FB" panose="020B0503020202020204" pitchFamily="34" charset="0"/>
              </a:rPr>
              <a:t>5. </a:t>
            </a:r>
            <a:r>
              <a:rPr lang="hr-HR" sz="2000" b="1" dirty="0">
                <a:solidFill>
                  <a:schemeClr val="accent5">
                    <a:lumMod val="60000"/>
                    <a:lumOff val="40000"/>
                  </a:schemeClr>
                </a:solidFill>
                <a:latin typeface="Agency FB" panose="020B0503020202020204" pitchFamily="34" charset="0"/>
              </a:rPr>
              <a:t>Naučila je američki naglasak gledajući </a:t>
            </a:r>
            <a:r>
              <a:rPr lang="hr-HR" sz="2000" b="1" dirty="0" err="1">
                <a:solidFill>
                  <a:schemeClr val="accent5">
                    <a:lumMod val="60000"/>
                    <a:lumOff val="40000"/>
                  </a:schemeClr>
                </a:solidFill>
                <a:latin typeface="Agency FB" panose="020B0503020202020204" pitchFamily="34" charset="0"/>
              </a:rPr>
              <a:t>Disneyjev</a:t>
            </a:r>
            <a:r>
              <a:rPr lang="hr-HR" sz="2000" b="1" dirty="0">
                <a:solidFill>
                  <a:schemeClr val="accent5">
                    <a:lumMod val="60000"/>
                    <a:lumOff val="40000"/>
                  </a:schemeClr>
                </a:solidFill>
                <a:latin typeface="Agency FB" panose="020B0503020202020204" pitchFamily="34" charset="0"/>
              </a:rPr>
              <a:t> kanal</a:t>
            </a:r>
          </a:p>
          <a:p>
            <a:r>
              <a:rPr lang="hr-HR" sz="1400" dirty="0">
                <a:solidFill>
                  <a:schemeClr val="accent5">
                    <a:lumMod val="60000"/>
                    <a:lumOff val="40000"/>
                  </a:schemeClr>
                </a:solidFill>
                <a:latin typeface="Arial" panose="020B0604020202020204" pitchFamily="34" charset="0"/>
                <a:cs typeface="Arial" panose="020B0604020202020204" pitchFamily="34" charset="0"/>
              </a:rPr>
              <a:t>Je li vam ikada palo na pamet da neki glumci mogu ovladati tolikim različitim naglascima? Na koji se način događaj obučava da to učini ako ne živi u drugoj zemlji ili ne govori drugi jezik? Potrebno je mnogo napornog rada, i to je razlog što mnogi glumci imaju glasovne trenere koji im pomažu da ovladaju različitim naglascima za različite uloge. Međutim, neki glumci uče činiti različite naglaske na više nekonvencionalnih načina. Kako je </a:t>
            </a:r>
            <a:r>
              <a:rPr lang="hr-HR" sz="1400" dirty="0" err="1">
                <a:solidFill>
                  <a:schemeClr val="accent5">
                    <a:lumMod val="60000"/>
                    <a:lumOff val="40000"/>
                  </a:schemeClr>
                </a:solidFill>
                <a:latin typeface="Arial" panose="020B0604020202020204" pitchFamily="34" charset="0"/>
                <a:cs typeface="Arial" panose="020B0604020202020204" pitchFamily="34" charset="0"/>
              </a:rPr>
              <a:t>Millie</a:t>
            </a:r>
            <a:r>
              <a:rPr lang="hr-HR" sz="1400" dirty="0">
                <a:solidFill>
                  <a:schemeClr val="accent5">
                    <a:lumMod val="60000"/>
                    <a:lumOff val="40000"/>
                  </a:schemeClr>
                </a:solidFill>
                <a:latin typeface="Arial" panose="020B0604020202020204" pitchFamily="34" charset="0"/>
                <a:cs typeface="Arial" panose="020B0604020202020204" pitchFamily="34" charset="0"/>
              </a:rPr>
              <a:t> naučila ovladati njezinim savršenim američkim naglaskom? Pa, odgovor bi vas mogao iznenaditi. Istina je da je </a:t>
            </a:r>
            <a:r>
              <a:rPr lang="hr-HR" sz="1400" dirty="0" err="1">
                <a:solidFill>
                  <a:schemeClr val="accent5">
                    <a:lumMod val="60000"/>
                    <a:lumOff val="40000"/>
                  </a:schemeClr>
                </a:solidFill>
                <a:latin typeface="Arial" panose="020B0604020202020204" pitchFamily="34" charset="0"/>
                <a:cs typeface="Arial" panose="020B0604020202020204" pitchFamily="34" charset="0"/>
              </a:rPr>
              <a:t>Millie</a:t>
            </a:r>
            <a:r>
              <a:rPr lang="hr-HR" sz="1400" dirty="0">
                <a:solidFill>
                  <a:schemeClr val="accent5">
                    <a:lumMod val="60000"/>
                    <a:lumOff val="40000"/>
                  </a:schemeClr>
                </a:solidFill>
                <a:latin typeface="Arial" panose="020B0604020202020204" pitchFamily="34" charset="0"/>
                <a:cs typeface="Arial" panose="020B0604020202020204" pitchFamily="34" charset="0"/>
              </a:rPr>
              <a:t> naučila američki naglasak gledajući Disney Channel! To je prilično kreativno i vjerojatno je mnogo zabavnije od učenja s treniranjem glasa ili bilo koje druge posebne obuke. Gledanje TV emisija može biti zabavan način za učenje novog naglaska ili čak novog jezika.</a:t>
            </a:r>
            <a:endParaRPr lang="hr-HR" sz="1400" dirty="0">
              <a:solidFill>
                <a:schemeClr val="accent5">
                  <a:lumMod val="60000"/>
                  <a:lumOff val="40000"/>
                </a:schemeClr>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1661" y="4040399"/>
            <a:ext cx="2230375" cy="949570"/>
          </a:xfrm>
          <a:prstGeom prst="rect">
            <a:avLst/>
          </a:prstGeom>
          <a:ln>
            <a:noFill/>
          </a:ln>
          <a:effectLst>
            <a:softEdge rad="112500"/>
          </a:effectLst>
        </p:spPr>
      </p:pic>
    </p:spTree>
    <p:extLst>
      <p:ext uri="{BB962C8B-B14F-4D97-AF65-F5344CB8AC3E}">
        <p14:creationId xmlns:p14="http://schemas.microsoft.com/office/powerpoint/2010/main" val="1621316735"/>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5112" y="2019992"/>
            <a:ext cx="3340331" cy="2169275"/>
          </a:xfrm>
          <a:prstGeom prst="rect">
            <a:avLst/>
          </a:prstGeom>
          <a:ln>
            <a:noFill/>
          </a:ln>
          <a:effectLst>
            <a:softEdge rad="112500"/>
          </a:effectLst>
        </p:spPr>
      </p:pic>
      <p:sp>
        <p:nvSpPr>
          <p:cNvPr id="2" name="Title 1"/>
          <p:cNvSpPr>
            <a:spLocks noGrp="1"/>
          </p:cNvSpPr>
          <p:nvPr>
            <p:ph type="title"/>
          </p:nvPr>
        </p:nvSpPr>
        <p:spPr/>
        <p:txBody>
          <a:bodyPr/>
          <a:lstStyle/>
          <a:p>
            <a:r>
              <a:rPr lang="hr-HR" sz="2000" dirty="0" smtClean="0">
                <a:solidFill>
                  <a:schemeClr val="accent5">
                    <a:lumMod val="60000"/>
                    <a:lumOff val="40000"/>
                  </a:schemeClr>
                </a:solidFill>
                <a:latin typeface="Agency FB" panose="020B0503020202020204" pitchFamily="34" charset="0"/>
              </a:rPr>
              <a:t>6.</a:t>
            </a:r>
            <a:r>
              <a:rPr lang="hr-HR" sz="2000" b="1" dirty="0">
                <a:solidFill>
                  <a:schemeClr val="accent5">
                    <a:lumMod val="60000"/>
                    <a:lumOff val="40000"/>
                  </a:schemeClr>
                </a:solidFill>
                <a:latin typeface="Agency FB" panose="020B0503020202020204" pitchFamily="34" charset="0"/>
              </a:rPr>
              <a:t>  Najteži dio igranja </a:t>
            </a:r>
            <a:r>
              <a:rPr lang="hr-HR" sz="2000" b="1" dirty="0" smtClean="0">
                <a:solidFill>
                  <a:schemeClr val="accent5">
                    <a:lumMod val="60000"/>
                    <a:lumOff val="40000"/>
                  </a:schemeClr>
                </a:solidFill>
                <a:latin typeface="Agency FB" panose="020B0503020202020204" pitchFamily="34" charset="0"/>
              </a:rPr>
              <a:t>joj je bio nedostatak dijaloga te scene ljubljenja!</a:t>
            </a:r>
            <a:br>
              <a:rPr lang="hr-HR" sz="2000" b="1" dirty="0" smtClean="0">
                <a:solidFill>
                  <a:schemeClr val="accent5">
                    <a:lumMod val="60000"/>
                    <a:lumOff val="40000"/>
                  </a:schemeClr>
                </a:solidFill>
                <a:latin typeface="Agency FB" panose="020B0503020202020204" pitchFamily="34" charset="0"/>
              </a:rPr>
            </a:br>
            <a:r>
              <a:rPr lang="hr-HR" sz="1300" dirty="0" smtClean="0">
                <a:solidFill>
                  <a:schemeClr val="accent5">
                    <a:lumMod val="60000"/>
                    <a:lumOff val="40000"/>
                  </a:schemeClr>
                </a:solidFill>
                <a:latin typeface="Arial" panose="020B0604020202020204" pitchFamily="34" charset="0"/>
                <a:cs typeface="Arial" panose="020B0604020202020204" pitchFamily="34" charset="0"/>
              </a:rPr>
              <a:t>Emisija </a:t>
            </a:r>
            <a:r>
              <a:rPr lang="hr-HR" sz="1300" dirty="0">
                <a:solidFill>
                  <a:schemeClr val="accent5">
                    <a:lumMod val="60000"/>
                    <a:lumOff val="40000"/>
                  </a:schemeClr>
                </a:solidFill>
                <a:latin typeface="Arial" panose="020B0604020202020204" pitchFamily="34" charset="0"/>
                <a:cs typeface="Arial" panose="020B0604020202020204" pitchFamily="34" charset="0"/>
              </a:rPr>
              <a:t>je stvarno dobro napisana, a dijalog je stvaran i prirodan, a ne scenarij. Djeca razgovaraju kao pravi dječji razgovor! To je vrlo rijetko u popularnim TV emisijama. Međutim, ako ste bili veliki obožavatelj emisije, vjerojatno ste primijetili da </a:t>
            </a:r>
            <a:r>
              <a:rPr lang="hr-HR" sz="1300" dirty="0" err="1">
                <a:solidFill>
                  <a:schemeClr val="accent5">
                    <a:lumMod val="60000"/>
                    <a:lumOff val="40000"/>
                  </a:schemeClr>
                </a:solidFill>
                <a:latin typeface="Arial" panose="020B0604020202020204" pitchFamily="34" charset="0"/>
                <a:cs typeface="Arial" panose="020B0604020202020204" pitchFamily="34" charset="0"/>
              </a:rPr>
              <a:t>Eleven</a:t>
            </a:r>
            <a:r>
              <a:rPr lang="hr-HR" sz="1300" dirty="0">
                <a:solidFill>
                  <a:schemeClr val="accent5">
                    <a:lumMod val="60000"/>
                    <a:lumOff val="40000"/>
                  </a:schemeClr>
                </a:solidFill>
                <a:latin typeface="Arial" panose="020B0604020202020204" pitchFamily="34" charset="0"/>
                <a:cs typeface="Arial" panose="020B0604020202020204" pitchFamily="34" charset="0"/>
              </a:rPr>
              <a:t> nije imao puno dijaloga. Otvorila se samo ljudima kojima je doista vjerovala i bila je vrlo nerado govorila većinu vremena. U nekim epizodama, čini se kao da jedva čujete njezin glas! To je bio izazov za </a:t>
            </a:r>
            <a:r>
              <a:rPr lang="hr-HR" sz="1300" dirty="0" err="1">
                <a:solidFill>
                  <a:schemeClr val="accent5">
                    <a:lumMod val="60000"/>
                    <a:lumOff val="40000"/>
                  </a:schemeClr>
                </a:solidFill>
                <a:latin typeface="Arial" panose="020B0604020202020204" pitchFamily="34" charset="0"/>
                <a:cs typeface="Arial" panose="020B0604020202020204" pitchFamily="34" charset="0"/>
              </a:rPr>
              <a:t>Millie</a:t>
            </a:r>
            <a:r>
              <a:rPr lang="hr-HR" sz="1300" dirty="0">
                <a:solidFill>
                  <a:schemeClr val="accent5">
                    <a:lumMod val="60000"/>
                    <a:lumOff val="40000"/>
                  </a:schemeClr>
                </a:solidFill>
                <a:latin typeface="Arial" panose="020B0604020202020204" pitchFamily="34" charset="0"/>
                <a:cs typeface="Arial" panose="020B0604020202020204" pitchFamily="34" charset="0"/>
              </a:rPr>
              <a:t>, ali ona je očito dobro postupila i povukla ga. Budući da nije dobivala onoliko linija kao i drugi likovi, ona je morala učiniti osobnost i emocije svog lika očiglednim kroz njezine izraze lica i fizičke akcije. To je izazov čak i za starije i iskusnije glumce</a:t>
            </a:r>
            <a:r>
              <a:rPr lang="hr-HR" sz="1300" dirty="0" smtClean="0">
                <a:solidFill>
                  <a:schemeClr val="accent5">
                    <a:lumMod val="60000"/>
                    <a:lumOff val="40000"/>
                  </a:schemeClr>
                </a:solidFill>
                <a:latin typeface="Arial" panose="020B0604020202020204" pitchFamily="34" charset="0"/>
                <a:cs typeface="Arial" panose="020B0604020202020204" pitchFamily="34" charset="0"/>
              </a:rPr>
              <a:t>! </a:t>
            </a:r>
            <a:r>
              <a:rPr lang="hr-HR" sz="1300" dirty="0">
                <a:solidFill>
                  <a:schemeClr val="accent5">
                    <a:lumMod val="60000"/>
                    <a:lumOff val="40000"/>
                  </a:schemeClr>
                </a:solidFill>
                <a:latin typeface="Arial" panose="020B0604020202020204" pitchFamily="34" charset="0"/>
                <a:cs typeface="Arial" panose="020B0604020202020204" pitchFamily="34" charset="0"/>
              </a:rPr>
              <a:t>U slučaju da niste čuli, </a:t>
            </a:r>
            <a:r>
              <a:rPr lang="hr-HR" sz="1300" dirty="0" err="1">
                <a:solidFill>
                  <a:schemeClr val="accent5">
                    <a:lumMod val="60000"/>
                    <a:lumOff val="40000"/>
                  </a:schemeClr>
                </a:solidFill>
                <a:latin typeface="Arial" panose="020B0604020202020204" pitchFamily="34" charset="0"/>
                <a:cs typeface="Arial" panose="020B0604020202020204" pitchFamily="34" charset="0"/>
              </a:rPr>
              <a:t>Milliejev</a:t>
            </a:r>
            <a:r>
              <a:rPr lang="hr-HR" sz="1300" dirty="0">
                <a:solidFill>
                  <a:schemeClr val="accent5">
                    <a:lumMod val="60000"/>
                    <a:lumOff val="40000"/>
                  </a:schemeClr>
                </a:solidFill>
                <a:latin typeface="Arial" panose="020B0604020202020204" pitchFamily="34" charset="0"/>
                <a:cs typeface="Arial" panose="020B0604020202020204" pitchFamily="34" charset="0"/>
              </a:rPr>
              <a:t> prvi poljubac (ikada) zapravo je bio na setu </a:t>
            </a:r>
            <a:r>
              <a:rPr lang="hr-HR" sz="1300" i="1" dirty="0">
                <a:solidFill>
                  <a:schemeClr val="accent5">
                    <a:lumMod val="60000"/>
                    <a:lumOff val="40000"/>
                  </a:schemeClr>
                </a:solidFill>
                <a:latin typeface="Arial" panose="020B0604020202020204" pitchFamily="34" charset="0"/>
                <a:cs typeface="Arial" panose="020B0604020202020204" pitchFamily="34" charset="0"/>
              </a:rPr>
              <a:t>Stranče stvari. </a:t>
            </a:r>
            <a:r>
              <a:rPr lang="hr-HR" sz="1300" dirty="0">
                <a:solidFill>
                  <a:schemeClr val="accent5">
                    <a:lumMod val="60000"/>
                    <a:lumOff val="40000"/>
                  </a:schemeClr>
                </a:solidFill>
                <a:latin typeface="Arial" panose="020B0604020202020204" pitchFamily="34" charset="0"/>
                <a:cs typeface="Arial" panose="020B0604020202020204" pitchFamily="34" charset="0"/>
              </a:rPr>
              <a:t>U sezoni jedan finale (upozorenje </a:t>
            </a:r>
            <a:r>
              <a:rPr lang="hr-HR" sz="1300" dirty="0" err="1">
                <a:solidFill>
                  <a:schemeClr val="accent5">
                    <a:lumMod val="60000"/>
                    <a:lumOff val="40000"/>
                  </a:schemeClr>
                </a:solidFill>
                <a:latin typeface="Arial" panose="020B0604020202020204" pitchFamily="34" charset="0"/>
                <a:cs typeface="Arial" panose="020B0604020202020204" pitchFamily="34" charset="0"/>
              </a:rPr>
              <a:t>spoiler</a:t>
            </a:r>
            <a:r>
              <a:rPr lang="hr-HR" sz="1300" dirty="0">
                <a:solidFill>
                  <a:schemeClr val="accent5">
                    <a:lumMod val="60000"/>
                    <a:lumOff val="40000"/>
                  </a:schemeClr>
                </a:solidFill>
                <a:latin typeface="Arial" panose="020B0604020202020204" pitchFamily="34" charset="0"/>
                <a:cs typeface="Arial" panose="020B0604020202020204" pitchFamily="34" charset="0"/>
              </a:rPr>
              <a:t> ovdje), </a:t>
            </a:r>
            <a:r>
              <a:rPr lang="hr-HR" sz="1300" dirty="0" err="1">
                <a:solidFill>
                  <a:schemeClr val="accent5">
                    <a:lumMod val="60000"/>
                    <a:lumOff val="40000"/>
                  </a:schemeClr>
                </a:solidFill>
                <a:latin typeface="Arial" panose="020B0604020202020204" pitchFamily="34" charset="0"/>
                <a:cs typeface="Arial" panose="020B0604020202020204" pitchFamily="34" charset="0"/>
              </a:rPr>
              <a:t>Millie</a:t>
            </a:r>
            <a:r>
              <a:rPr lang="hr-HR" sz="1300" dirty="0">
                <a:solidFill>
                  <a:schemeClr val="accent5">
                    <a:lumMod val="60000"/>
                    <a:lumOff val="40000"/>
                  </a:schemeClr>
                </a:solidFill>
                <a:latin typeface="Arial" panose="020B0604020202020204" pitchFamily="34" charset="0"/>
                <a:cs typeface="Arial" panose="020B0604020202020204" pitchFamily="34" charset="0"/>
              </a:rPr>
              <a:t> lik Jedanaest poljupci </a:t>
            </a:r>
            <a:r>
              <a:rPr lang="hr-HR" sz="1300" dirty="0" err="1">
                <a:solidFill>
                  <a:schemeClr val="accent5">
                    <a:lumMod val="60000"/>
                    <a:lumOff val="40000"/>
                  </a:schemeClr>
                </a:solidFill>
                <a:latin typeface="Arial" panose="020B0604020202020204" pitchFamily="34" charset="0"/>
                <a:cs typeface="Arial" panose="020B0604020202020204" pitchFamily="34" charset="0"/>
              </a:rPr>
              <a:t>Mike</a:t>
            </a:r>
            <a:r>
              <a:rPr lang="hr-HR" sz="1300" dirty="0">
                <a:solidFill>
                  <a:schemeClr val="accent5">
                    <a:lumMod val="60000"/>
                    <a:lumOff val="40000"/>
                  </a:schemeClr>
                </a:solidFill>
                <a:latin typeface="Arial" panose="020B0604020202020204" pitchFamily="34" charset="0"/>
                <a:cs typeface="Arial" panose="020B0604020202020204" pitchFamily="34" charset="0"/>
              </a:rPr>
              <a:t> </a:t>
            </a:r>
            <a:r>
              <a:rPr lang="hr-HR" sz="1300" dirty="0" err="1">
                <a:solidFill>
                  <a:schemeClr val="accent5">
                    <a:lumMod val="60000"/>
                    <a:lumOff val="40000"/>
                  </a:schemeClr>
                </a:solidFill>
                <a:latin typeface="Arial" panose="020B0604020202020204" pitchFamily="34" charset="0"/>
                <a:cs typeface="Arial" panose="020B0604020202020204" pitchFamily="34" charset="0"/>
              </a:rPr>
              <a:t>Wheeler</a:t>
            </a:r>
            <a:r>
              <a:rPr lang="hr-HR" sz="1300" dirty="0">
                <a:solidFill>
                  <a:schemeClr val="accent5">
                    <a:lumMod val="60000"/>
                    <a:lumOff val="40000"/>
                  </a:schemeClr>
                </a:solidFill>
                <a:latin typeface="Arial" panose="020B0604020202020204" pitchFamily="34" charset="0"/>
                <a:cs typeface="Arial" panose="020B0604020202020204" pitchFamily="34" charset="0"/>
              </a:rPr>
              <a:t> (</a:t>
            </a:r>
            <a:r>
              <a:rPr lang="hr-HR" sz="1300" dirty="0" err="1">
                <a:solidFill>
                  <a:schemeClr val="accent5">
                    <a:lumMod val="60000"/>
                    <a:lumOff val="40000"/>
                  </a:schemeClr>
                </a:solidFill>
                <a:latin typeface="Arial" panose="020B0604020202020204" pitchFamily="34" charset="0"/>
                <a:cs typeface="Arial" panose="020B0604020202020204" pitchFamily="34" charset="0"/>
              </a:rPr>
              <a:t>Finn</a:t>
            </a:r>
            <a:r>
              <a:rPr lang="hr-HR" sz="1300" dirty="0">
                <a:solidFill>
                  <a:schemeClr val="accent5">
                    <a:lumMod val="60000"/>
                    <a:lumOff val="40000"/>
                  </a:schemeClr>
                </a:solidFill>
                <a:latin typeface="Arial" panose="020B0604020202020204" pitchFamily="34" charset="0"/>
                <a:cs typeface="Arial" panose="020B0604020202020204" pitchFamily="34" charset="0"/>
              </a:rPr>
              <a:t> </a:t>
            </a:r>
            <a:r>
              <a:rPr lang="hr-HR" sz="1300" dirty="0" err="1">
                <a:solidFill>
                  <a:schemeClr val="accent5">
                    <a:lumMod val="60000"/>
                    <a:lumOff val="40000"/>
                  </a:schemeClr>
                </a:solidFill>
                <a:latin typeface="Arial" panose="020B0604020202020204" pitchFamily="34" charset="0"/>
                <a:cs typeface="Arial" panose="020B0604020202020204" pitchFamily="34" charset="0"/>
              </a:rPr>
              <a:t>Wolfhard</a:t>
            </a:r>
            <a:r>
              <a:rPr lang="hr-HR" sz="1300" dirty="0">
                <a:solidFill>
                  <a:schemeClr val="accent5">
                    <a:lumMod val="60000"/>
                    <a:lumOff val="40000"/>
                  </a:schemeClr>
                </a:solidFill>
                <a:latin typeface="Arial" panose="020B0604020202020204" pitchFamily="34" charset="0"/>
                <a:cs typeface="Arial" panose="020B0604020202020204" pitchFamily="34" charset="0"/>
              </a:rPr>
              <a:t>) i to se dogodilo da se </a:t>
            </a:r>
            <a:r>
              <a:rPr lang="hr-HR" sz="1300" dirty="0" err="1">
                <a:solidFill>
                  <a:schemeClr val="accent5">
                    <a:lumMod val="60000"/>
                    <a:lumOff val="40000"/>
                  </a:schemeClr>
                </a:solidFill>
                <a:latin typeface="Arial" panose="020B0604020202020204" pitchFamily="34" charset="0"/>
                <a:cs typeface="Arial" panose="020B0604020202020204" pitchFamily="34" charset="0"/>
              </a:rPr>
              <a:t>Millie</a:t>
            </a:r>
            <a:r>
              <a:rPr lang="hr-HR" sz="1300" dirty="0">
                <a:solidFill>
                  <a:schemeClr val="accent5">
                    <a:lumMod val="60000"/>
                    <a:lumOff val="40000"/>
                  </a:schemeClr>
                </a:solidFill>
                <a:latin typeface="Arial" panose="020B0604020202020204" pitchFamily="34" charset="0"/>
                <a:cs typeface="Arial" panose="020B0604020202020204" pitchFamily="34" charset="0"/>
              </a:rPr>
              <a:t> prvi poljubac. "Bilo je to čudno iskustvo", rekla je </a:t>
            </a:r>
            <a:r>
              <a:rPr lang="hr-HR" sz="1300" i="1" dirty="0">
                <a:solidFill>
                  <a:schemeClr val="accent5">
                    <a:lumMod val="60000"/>
                    <a:lumOff val="40000"/>
                  </a:schemeClr>
                </a:solidFill>
                <a:latin typeface="Arial" panose="020B0604020202020204" pitchFamily="34" charset="0"/>
                <a:cs typeface="Arial" panose="020B0604020202020204" pitchFamily="34" charset="0"/>
              </a:rPr>
              <a:t>narod </a:t>
            </a:r>
            <a:r>
              <a:rPr lang="hr-HR" sz="1300" dirty="0">
                <a:solidFill>
                  <a:schemeClr val="accent5">
                    <a:lumMod val="60000"/>
                    <a:lumOff val="40000"/>
                  </a:schemeClr>
                </a:solidFill>
                <a:latin typeface="Arial" panose="020B0604020202020204" pitchFamily="34" charset="0"/>
                <a:cs typeface="Arial" panose="020B0604020202020204" pitchFamily="34" charset="0"/>
              </a:rPr>
              <a:t>kad je imala 13 godina. '' Imajući 250 ljudi koji te gledaju kako ljubiš nekoga je kao '</a:t>
            </a:r>
            <a:r>
              <a:rPr lang="hr-HR" sz="1300" dirty="0" err="1">
                <a:solidFill>
                  <a:schemeClr val="accent5">
                    <a:lumMod val="60000"/>
                    <a:lumOff val="40000"/>
                  </a:schemeClr>
                </a:solidFill>
                <a:latin typeface="Arial" panose="020B0604020202020204" pitchFamily="34" charset="0"/>
                <a:cs typeface="Arial" panose="020B0604020202020204" pitchFamily="34" charset="0"/>
              </a:rPr>
              <a:t>Whoa</a:t>
            </a:r>
            <a:r>
              <a:rPr lang="hr-HR" sz="1300" dirty="0">
                <a:solidFill>
                  <a:schemeClr val="accent5">
                    <a:lumMod val="60000"/>
                    <a:lumOff val="40000"/>
                  </a:schemeClr>
                </a:solidFill>
                <a:latin typeface="Arial" panose="020B0604020202020204" pitchFamily="34" charset="0"/>
                <a:cs typeface="Arial" panose="020B0604020202020204" pitchFamily="34" charset="0"/>
              </a:rPr>
              <a:t>!' '. </a:t>
            </a:r>
            <a:r>
              <a:rPr lang="hr-HR" sz="1300" dirty="0" err="1">
                <a:solidFill>
                  <a:schemeClr val="accent5">
                    <a:lumMod val="60000"/>
                    <a:lumOff val="40000"/>
                  </a:schemeClr>
                </a:solidFill>
                <a:latin typeface="Arial" panose="020B0604020202020204" pitchFamily="34" charset="0"/>
                <a:cs typeface="Arial" panose="020B0604020202020204" pitchFamily="34" charset="0"/>
              </a:rPr>
              <a:t>Millie</a:t>
            </a:r>
            <a:r>
              <a:rPr lang="hr-HR" sz="1300" dirty="0">
                <a:solidFill>
                  <a:schemeClr val="accent5">
                    <a:lumMod val="60000"/>
                    <a:lumOff val="40000"/>
                  </a:schemeClr>
                </a:solidFill>
                <a:latin typeface="Arial" panose="020B0604020202020204" pitchFamily="34" charset="0"/>
                <a:cs typeface="Arial" panose="020B0604020202020204" pitchFamily="34" charset="0"/>
              </a:rPr>
              <a:t> je slavno rekla </a:t>
            </a:r>
            <a:r>
              <a:rPr lang="hr-HR" sz="1300" dirty="0" err="1">
                <a:solidFill>
                  <a:schemeClr val="accent5">
                    <a:lumMod val="60000"/>
                    <a:lumOff val="40000"/>
                  </a:schemeClr>
                </a:solidFill>
                <a:latin typeface="Arial" panose="020B0604020202020204" pitchFamily="34" charset="0"/>
                <a:cs typeface="Arial" panose="020B0604020202020204" pitchFamily="34" charset="0"/>
              </a:rPr>
              <a:t>Jimmyju</a:t>
            </a:r>
            <a:r>
              <a:rPr lang="hr-HR" sz="1300" dirty="0">
                <a:solidFill>
                  <a:schemeClr val="accent5">
                    <a:lumMod val="60000"/>
                    <a:lumOff val="40000"/>
                  </a:schemeClr>
                </a:solidFill>
                <a:latin typeface="Arial" panose="020B0604020202020204" pitchFamily="34" charset="0"/>
                <a:cs typeface="Arial" panose="020B0604020202020204" pitchFamily="34" charset="0"/>
              </a:rPr>
              <a:t> </a:t>
            </a:r>
            <a:r>
              <a:rPr lang="hr-HR" sz="1300" dirty="0" err="1">
                <a:solidFill>
                  <a:schemeClr val="accent5">
                    <a:lumMod val="60000"/>
                    <a:lumOff val="40000"/>
                  </a:schemeClr>
                </a:solidFill>
                <a:latin typeface="Arial" panose="020B0604020202020204" pitchFamily="34" charset="0"/>
                <a:cs typeface="Arial" panose="020B0604020202020204" pitchFamily="34" charset="0"/>
              </a:rPr>
              <a:t>Fallonu</a:t>
            </a:r>
            <a:r>
              <a:rPr lang="hr-HR" sz="1300" dirty="0">
                <a:solidFill>
                  <a:schemeClr val="accent5">
                    <a:lumMod val="60000"/>
                    <a:lumOff val="40000"/>
                  </a:schemeClr>
                </a:solidFill>
                <a:latin typeface="Arial" panose="020B0604020202020204" pitchFamily="34" charset="0"/>
                <a:cs typeface="Arial" panose="020B0604020202020204" pitchFamily="34" charset="0"/>
              </a:rPr>
              <a:t> da nije ljubiteljica na poljupcima na zaslonu i da nije voljela policijsku pjesmu "Svaki dah te uzme", koja je svirala na sceni kada su se Jedanaest i </a:t>
            </a:r>
            <a:r>
              <a:rPr lang="hr-HR" sz="1300" dirty="0" err="1">
                <a:solidFill>
                  <a:schemeClr val="accent5">
                    <a:lumMod val="60000"/>
                    <a:lumOff val="40000"/>
                  </a:schemeClr>
                </a:solidFill>
                <a:latin typeface="Arial" panose="020B0604020202020204" pitchFamily="34" charset="0"/>
                <a:cs typeface="Arial" panose="020B0604020202020204" pitchFamily="34" charset="0"/>
              </a:rPr>
              <a:t>Mike</a:t>
            </a:r>
            <a:r>
              <a:rPr lang="hr-HR" sz="1300" dirty="0">
                <a:solidFill>
                  <a:schemeClr val="accent5">
                    <a:lumMod val="60000"/>
                    <a:lumOff val="40000"/>
                  </a:schemeClr>
                </a:solidFill>
                <a:latin typeface="Arial" panose="020B0604020202020204" pitchFamily="34" charset="0"/>
                <a:cs typeface="Arial" panose="020B0604020202020204" pitchFamily="34" charset="0"/>
              </a:rPr>
              <a:t> opet poljubili na kraju. drugu sezonu</a:t>
            </a:r>
            <a:r>
              <a:rPr lang="hr-HR" sz="1300" dirty="0" smtClean="0">
                <a:solidFill>
                  <a:schemeClr val="accent5">
                    <a:lumMod val="60000"/>
                    <a:lumOff val="40000"/>
                  </a:schemeClr>
                </a:solidFill>
                <a:latin typeface="Arial" panose="020B0604020202020204" pitchFamily="34" charset="0"/>
                <a:cs typeface="Arial" panose="020B0604020202020204" pitchFamily="34" charset="0"/>
              </a:rPr>
              <a:t>.</a:t>
            </a:r>
            <a:r>
              <a:rPr lang="hr-HR" sz="1300" dirty="0" smtClean="0">
                <a:latin typeface="Arial" panose="020B0604020202020204" pitchFamily="34" charset="0"/>
                <a:cs typeface="Arial" panose="020B0604020202020204" pitchFamily="34" charset="0"/>
              </a:rPr>
              <a:t/>
            </a:r>
            <a:br>
              <a:rPr lang="hr-HR" sz="1300" dirty="0" smtClean="0">
                <a:latin typeface="Arial" panose="020B0604020202020204" pitchFamily="34" charset="0"/>
                <a:cs typeface="Arial" panose="020B0604020202020204" pitchFamily="34" charset="0"/>
              </a:rPr>
            </a:br>
            <a:r>
              <a:rPr lang="hr-HR" sz="1300" dirty="0">
                <a:latin typeface="Arial" panose="020B0604020202020204" pitchFamily="34" charset="0"/>
                <a:cs typeface="Arial" panose="020B0604020202020204" pitchFamily="34" charset="0"/>
              </a:rPr>
              <a:t/>
            </a:r>
            <a:br>
              <a:rPr lang="hr-HR" sz="1300" dirty="0">
                <a:latin typeface="Arial" panose="020B0604020202020204" pitchFamily="34" charset="0"/>
                <a:cs typeface="Arial" panose="020B0604020202020204" pitchFamily="34" charset="0"/>
              </a:rPr>
            </a:br>
            <a:r>
              <a:rPr lang="hr-HR" sz="1300" dirty="0" smtClean="0">
                <a:latin typeface="Arial" panose="020B0604020202020204" pitchFamily="34" charset="0"/>
                <a:cs typeface="Arial" panose="020B0604020202020204" pitchFamily="34" charset="0"/>
              </a:rPr>
              <a:t/>
            </a:r>
            <a:br>
              <a:rPr lang="hr-HR" sz="1300" dirty="0" smtClean="0">
                <a:latin typeface="Arial" panose="020B0604020202020204" pitchFamily="34" charset="0"/>
                <a:cs typeface="Arial" panose="020B0604020202020204" pitchFamily="34" charset="0"/>
              </a:rPr>
            </a:br>
            <a:r>
              <a:rPr lang="hr-HR" b="1" dirty="0"/>
              <a:t/>
            </a:r>
            <a:br>
              <a:rPr lang="hr-HR" b="1" dirty="0"/>
            </a:br>
            <a:r>
              <a:rPr lang="hr-HR" dirty="0" smtClean="0"/>
              <a:t> </a:t>
            </a:r>
            <a:endParaRPr lang="hr-HR" dirty="0"/>
          </a:p>
        </p:txBody>
      </p:sp>
      <p:sp>
        <p:nvSpPr>
          <p:cNvPr id="4" name="TextBox 3"/>
          <p:cNvSpPr txBox="1"/>
          <p:nvPr/>
        </p:nvSpPr>
        <p:spPr>
          <a:xfrm>
            <a:off x="739833" y="3832167"/>
            <a:ext cx="10623665" cy="2123658"/>
          </a:xfrm>
          <a:prstGeom prst="rect">
            <a:avLst/>
          </a:prstGeom>
          <a:noFill/>
        </p:spPr>
        <p:txBody>
          <a:bodyPr wrap="square" rtlCol="0">
            <a:spAutoFit/>
          </a:bodyPr>
          <a:lstStyle/>
          <a:p>
            <a:r>
              <a:rPr lang="hr-HR" dirty="0" smtClean="0">
                <a:solidFill>
                  <a:schemeClr val="accent5">
                    <a:lumMod val="60000"/>
                    <a:lumOff val="40000"/>
                  </a:schemeClr>
                </a:solidFill>
              </a:rPr>
              <a:t>7. </a:t>
            </a:r>
            <a:r>
              <a:rPr lang="hr-HR" sz="2000" b="1" dirty="0" smtClean="0">
                <a:solidFill>
                  <a:schemeClr val="accent5">
                    <a:lumMod val="60000"/>
                    <a:lumOff val="40000"/>
                  </a:schemeClr>
                </a:solidFill>
                <a:latin typeface="Agency FB" panose="020B0503020202020204" pitchFamily="34" charset="0"/>
              </a:rPr>
              <a:t>Ona je producent, iako ima samo 14 godina.</a:t>
            </a:r>
          </a:p>
          <a:p>
            <a:r>
              <a:rPr lang="hr-HR" sz="1600" dirty="0">
                <a:solidFill>
                  <a:schemeClr val="accent5">
                    <a:lumMod val="60000"/>
                    <a:lumOff val="40000"/>
                  </a:schemeClr>
                </a:solidFill>
                <a:latin typeface="Arial" panose="020B0604020202020204" pitchFamily="34" charset="0"/>
                <a:cs typeface="Arial" panose="020B0604020202020204" pitchFamily="34" charset="0"/>
              </a:rPr>
              <a:t>Nedavno je otkriveno da će </a:t>
            </a:r>
            <a:r>
              <a:rPr lang="hr-HR" sz="1600" dirty="0" err="1">
                <a:solidFill>
                  <a:schemeClr val="accent5">
                    <a:lumMod val="60000"/>
                    <a:lumOff val="40000"/>
                  </a:schemeClr>
                </a:solidFill>
                <a:latin typeface="Arial" panose="020B0604020202020204" pitchFamily="34" charset="0"/>
                <a:cs typeface="Arial" panose="020B0604020202020204" pitchFamily="34" charset="0"/>
              </a:rPr>
              <a:t>Millie</a:t>
            </a:r>
            <a:r>
              <a:rPr lang="hr-HR" sz="1600" dirty="0">
                <a:solidFill>
                  <a:schemeClr val="accent5">
                    <a:lumMod val="60000"/>
                    <a:lumOff val="40000"/>
                  </a:schemeClr>
                </a:solidFill>
                <a:latin typeface="Arial" panose="020B0604020202020204" pitchFamily="34" charset="0"/>
                <a:cs typeface="Arial" panose="020B0604020202020204" pitchFamily="34" charset="0"/>
              </a:rPr>
              <a:t> zapravo preuzeti ulogu producenta, što je čini najmlađim producentom u povijesti </a:t>
            </a:r>
            <a:r>
              <a:rPr lang="hr-HR" sz="1600" dirty="0" err="1">
                <a:solidFill>
                  <a:schemeClr val="accent5">
                    <a:lumMod val="60000"/>
                    <a:lumOff val="40000"/>
                  </a:schemeClr>
                </a:solidFill>
                <a:latin typeface="Arial" panose="020B0604020202020204" pitchFamily="34" charset="0"/>
                <a:cs typeface="Arial" panose="020B0604020202020204" pitchFamily="34" charset="0"/>
              </a:rPr>
              <a:t>Hollywooda</a:t>
            </a:r>
            <a:r>
              <a:rPr lang="hr-HR" sz="1600" dirty="0">
                <a:solidFill>
                  <a:schemeClr val="accent5">
                    <a:lumMod val="60000"/>
                    <a:lumOff val="40000"/>
                  </a:schemeClr>
                </a:solidFill>
                <a:latin typeface="Arial" panose="020B0604020202020204" pitchFamily="34" charset="0"/>
                <a:cs typeface="Arial" panose="020B0604020202020204" pitchFamily="34" charset="0"/>
              </a:rPr>
              <a:t>. Producira i glumi u seriji filmova temeljenih na filmu </a:t>
            </a:r>
            <a:r>
              <a:rPr lang="hr-HR" sz="1600" i="1" dirty="0">
                <a:solidFill>
                  <a:schemeClr val="accent5">
                    <a:lumMod val="60000"/>
                    <a:lumOff val="40000"/>
                  </a:schemeClr>
                </a:solidFill>
                <a:latin typeface="Arial" panose="020B0604020202020204" pitchFamily="34" charset="0"/>
                <a:cs typeface="Arial" panose="020B0604020202020204" pitchFamily="34" charset="0"/>
              </a:rPr>
              <a:t>Tajne </a:t>
            </a:r>
            <a:r>
              <a:rPr lang="hr-HR" sz="1600" i="1" dirty="0" err="1">
                <a:solidFill>
                  <a:schemeClr val="accent5">
                    <a:lumMod val="60000"/>
                    <a:lumOff val="40000"/>
                  </a:schemeClr>
                </a:solidFill>
                <a:latin typeface="Arial" panose="020B0604020202020204" pitchFamily="34" charset="0"/>
                <a:cs typeface="Arial" panose="020B0604020202020204" pitchFamily="34" charset="0"/>
              </a:rPr>
              <a:t>Enole</a:t>
            </a:r>
            <a:r>
              <a:rPr lang="hr-HR" sz="1600" i="1" dirty="0">
                <a:solidFill>
                  <a:schemeClr val="accent5">
                    <a:lumMod val="60000"/>
                    <a:lumOff val="40000"/>
                  </a:schemeClr>
                </a:solidFill>
                <a:latin typeface="Arial" panose="020B0604020202020204" pitchFamily="34" charset="0"/>
                <a:cs typeface="Arial" panose="020B0604020202020204" pitchFamily="34" charset="0"/>
              </a:rPr>
              <a:t> Holmes, </a:t>
            </a:r>
            <a:r>
              <a:rPr lang="hr-HR" sz="1600" dirty="0">
                <a:solidFill>
                  <a:schemeClr val="accent5">
                    <a:lumMod val="60000"/>
                    <a:lumOff val="40000"/>
                  </a:schemeClr>
                </a:solidFill>
                <a:latin typeface="Arial" panose="020B0604020202020204" pitchFamily="34" charset="0"/>
                <a:cs typeface="Arial" panose="020B0604020202020204" pitchFamily="34" charset="0"/>
              </a:rPr>
              <a:t>koja se temelji na popularnim knjigama </a:t>
            </a:r>
            <a:r>
              <a:rPr lang="hr-HR" sz="1600" dirty="0" err="1">
                <a:solidFill>
                  <a:schemeClr val="accent5">
                    <a:lumMod val="60000"/>
                    <a:lumOff val="40000"/>
                  </a:schemeClr>
                </a:solidFill>
                <a:latin typeface="Arial" panose="020B0604020202020204" pitchFamily="34" charset="0"/>
                <a:cs typeface="Arial" panose="020B0604020202020204" pitchFamily="34" charset="0"/>
              </a:rPr>
              <a:t>Nancy</a:t>
            </a:r>
            <a:r>
              <a:rPr lang="hr-HR" sz="1600" dirty="0">
                <a:solidFill>
                  <a:schemeClr val="accent5">
                    <a:lumMod val="60000"/>
                    <a:lumOff val="40000"/>
                  </a:schemeClr>
                </a:solidFill>
                <a:latin typeface="Arial" panose="020B0604020202020204" pitchFamily="34" charset="0"/>
                <a:cs typeface="Arial" panose="020B0604020202020204" pitchFamily="34" charset="0"/>
              </a:rPr>
              <a:t> </a:t>
            </a:r>
            <a:r>
              <a:rPr lang="hr-HR" sz="1600" dirty="0" err="1">
                <a:solidFill>
                  <a:schemeClr val="accent5">
                    <a:lumMod val="60000"/>
                    <a:lumOff val="40000"/>
                  </a:schemeClr>
                </a:solidFill>
                <a:latin typeface="Arial" panose="020B0604020202020204" pitchFamily="34" charset="0"/>
                <a:cs typeface="Arial" panose="020B0604020202020204" pitchFamily="34" charset="0"/>
              </a:rPr>
              <a:t>Springsa</a:t>
            </a:r>
            <a:r>
              <a:rPr lang="hr-HR" sz="1600" dirty="0">
                <a:solidFill>
                  <a:schemeClr val="accent5">
                    <a:lumMod val="60000"/>
                    <a:lumOff val="40000"/>
                  </a:schemeClr>
                </a:solidFill>
                <a:latin typeface="Arial" panose="020B0604020202020204" pitchFamily="34" charset="0"/>
                <a:cs typeface="Arial" panose="020B0604020202020204" pitchFamily="34" charset="0"/>
              </a:rPr>
              <a:t>. </a:t>
            </a:r>
            <a:r>
              <a:rPr lang="hr-HR" sz="1600" dirty="0" err="1">
                <a:solidFill>
                  <a:schemeClr val="accent5">
                    <a:lumMod val="60000"/>
                    <a:lumOff val="40000"/>
                  </a:schemeClr>
                </a:solidFill>
                <a:latin typeface="Arial" panose="020B0604020202020204" pitchFamily="34" charset="0"/>
                <a:cs typeface="Arial" panose="020B0604020202020204" pitchFamily="34" charset="0"/>
              </a:rPr>
              <a:t>Millie</a:t>
            </a:r>
            <a:r>
              <a:rPr lang="hr-HR" sz="1600" dirty="0">
                <a:solidFill>
                  <a:schemeClr val="accent5">
                    <a:lumMod val="60000"/>
                    <a:lumOff val="40000"/>
                  </a:schemeClr>
                </a:solidFill>
                <a:latin typeface="Arial" panose="020B0604020202020204" pitchFamily="34" charset="0"/>
                <a:cs typeface="Arial" panose="020B0604020202020204" pitchFamily="34" charset="0"/>
              </a:rPr>
              <a:t> će, naravno, preuzeti naslovnu ulogu </a:t>
            </a:r>
            <a:r>
              <a:rPr lang="hr-HR" sz="1600" dirty="0" err="1">
                <a:solidFill>
                  <a:schemeClr val="accent5">
                    <a:lumMod val="60000"/>
                    <a:lumOff val="40000"/>
                  </a:schemeClr>
                </a:solidFill>
                <a:latin typeface="Arial" panose="020B0604020202020204" pitchFamily="34" charset="0"/>
                <a:cs typeface="Arial" panose="020B0604020202020204" pitchFamily="34" charset="0"/>
              </a:rPr>
              <a:t>Enole</a:t>
            </a:r>
            <a:r>
              <a:rPr lang="hr-HR" sz="1600" dirty="0">
                <a:solidFill>
                  <a:schemeClr val="accent5">
                    <a:lumMod val="60000"/>
                    <a:lumOff val="40000"/>
                  </a:schemeClr>
                </a:solidFill>
                <a:latin typeface="Arial" panose="020B0604020202020204" pitchFamily="34" charset="0"/>
                <a:cs typeface="Arial" panose="020B0604020202020204" pitchFamily="34" charset="0"/>
              </a:rPr>
              <a:t>, koja je slučajno mlađa sestra Sherlocka Holmesa. Filmove će producirati kroz PCMA </a:t>
            </a:r>
            <a:r>
              <a:rPr lang="hr-HR" sz="1600" dirty="0" err="1">
                <a:solidFill>
                  <a:schemeClr val="accent5">
                    <a:lumMod val="60000"/>
                    <a:lumOff val="40000"/>
                  </a:schemeClr>
                </a:solidFill>
                <a:latin typeface="Arial" panose="020B0604020202020204" pitchFamily="34" charset="0"/>
                <a:cs typeface="Arial" panose="020B0604020202020204" pitchFamily="34" charset="0"/>
              </a:rPr>
              <a:t>Productions</a:t>
            </a:r>
            <a:r>
              <a:rPr lang="hr-HR" sz="1600" dirty="0">
                <a:solidFill>
                  <a:schemeClr val="accent5">
                    <a:lumMod val="60000"/>
                    <a:lumOff val="40000"/>
                  </a:schemeClr>
                </a:solidFill>
                <a:latin typeface="Arial" panose="020B0604020202020204" pitchFamily="34" charset="0"/>
                <a:cs typeface="Arial" panose="020B0604020202020204" pitchFamily="34" charset="0"/>
              </a:rPr>
              <a:t> (da, ona ima vlastitu produkcijsku tvrtku), što je čini najmlađom koja je ikada dobila producentski kredit (kad je riječ o igranim filmovima). Ovo je ogromna pauza za njezin već zvjezdani životopis. Vjerojatno neće proći mnogo vremena prije nego što je vidimo kako se kreće u režiju i pisanje.</a:t>
            </a:r>
            <a:endParaRPr lang="hr-HR" sz="1600" dirty="0">
              <a:solidFill>
                <a:schemeClr val="accent5">
                  <a:lumMod val="60000"/>
                  <a:lumOff val="4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9819966"/>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sz="2000" b="1" dirty="0" smtClean="0">
                <a:solidFill>
                  <a:schemeClr val="accent5">
                    <a:lumMod val="60000"/>
                    <a:lumOff val="40000"/>
                  </a:schemeClr>
                </a:solidFill>
                <a:latin typeface="Agency FB" panose="020B0503020202020204" pitchFamily="34" charset="0"/>
              </a:rPr>
              <a:t>8. </a:t>
            </a:r>
            <a:r>
              <a:rPr lang="hr-HR" sz="2000" b="1" dirty="0" err="1" smtClean="0">
                <a:solidFill>
                  <a:schemeClr val="accent5">
                    <a:lumMod val="60000"/>
                    <a:lumOff val="40000"/>
                  </a:schemeClr>
                </a:solidFill>
                <a:latin typeface="Agency FB" panose="020B0503020202020204" pitchFamily="34" charset="0"/>
              </a:rPr>
              <a:t>Fimovi</a:t>
            </a:r>
            <a:r>
              <a:rPr lang="hr-HR" sz="2000" b="1" dirty="0" smtClean="0">
                <a:solidFill>
                  <a:schemeClr val="accent5">
                    <a:lumMod val="60000"/>
                    <a:lumOff val="40000"/>
                  </a:schemeClr>
                </a:solidFill>
                <a:latin typeface="Agency FB" panose="020B0503020202020204" pitchFamily="34" charset="0"/>
              </a:rPr>
              <a:t> u kojima glumi.</a:t>
            </a:r>
            <a:endParaRPr lang="hr-HR" sz="2000" b="1" dirty="0">
              <a:solidFill>
                <a:schemeClr val="accent5">
                  <a:lumMod val="60000"/>
                  <a:lumOff val="40000"/>
                </a:schemeClr>
              </a:solidFill>
              <a:latin typeface="Agency FB" panose="020B0503020202020204" pitchFamily="34" charset="0"/>
            </a:endParaRPr>
          </a:p>
        </p:txBody>
      </p:sp>
      <p:sp>
        <p:nvSpPr>
          <p:cNvPr id="4" name="TextBox 3"/>
          <p:cNvSpPr txBox="1"/>
          <p:nvPr/>
        </p:nvSpPr>
        <p:spPr>
          <a:xfrm>
            <a:off x="646111" y="864524"/>
            <a:ext cx="10401504" cy="646331"/>
          </a:xfrm>
          <a:prstGeom prst="rect">
            <a:avLst/>
          </a:prstGeom>
          <a:noFill/>
        </p:spPr>
        <p:txBody>
          <a:bodyPr wrap="square" rtlCol="0">
            <a:spAutoFit/>
          </a:bodyPr>
          <a:lstStyle/>
          <a:p>
            <a:r>
              <a:rPr lang="hr-HR" b="1" dirty="0" err="1">
                <a:solidFill>
                  <a:schemeClr val="accent5">
                    <a:lumMod val="60000"/>
                    <a:lumOff val="40000"/>
                  </a:schemeClr>
                </a:solidFill>
                <a:latin typeface="Arial" panose="020B0604020202020204" pitchFamily="34" charset="0"/>
                <a:cs typeface="Arial" panose="020B0604020202020204" pitchFamily="34" charset="0"/>
              </a:rPr>
              <a:t>Millie</a:t>
            </a:r>
            <a:r>
              <a:rPr lang="hr-HR" b="1" dirty="0">
                <a:solidFill>
                  <a:schemeClr val="accent5">
                    <a:lumMod val="60000"/>
                    <a:lumOff val="40000"/>
                  </a:schemeClr>
                </a:solidFill>
                <a:latin typeface="Arial" panose="020B0604020202020204" pitchFamily="34" charset="0"/>
                <a:cs typeface="Arial" panose="020B0604020202020204" pitchFamily="34" charset="0"/>
              </a:rPr>
              <a:t> </a:t>
            </a:r>
            <a:r>
              <a:rPr lang="hr-HR" b="1" dirty="0" err="1">
                <a:solidFill>
                  <a:schemeClr val="accent5">
                    <a:lumMod val="60000"/>
                    <a:lumOff val="40000"/>
                  </a:schemeClr>
                </a:solidFill>
                <a:latin typeface="Arial" panose="020B0604020202020204" pitchFamily="34" charset="0"/>
                <a:cs typeface="Arial" panose="020B0604020202020204" pitchFamily="34" charset="0"/>
              </a:rPr>
              <a:t>Bobby</a:t>
            </a:r>
            <a:r>
              <a:rPr lang="hr-HR" b="1" dirty="0">
                <a:solidFill>
                  <a:schemeClr val="accent5">
                    <a:lumMod val="60000"/>
                    <a:lumOff val="40000"/>
                  </a:schemeClr>
                </a:solidFill>
                <a:latin typeface="Arial" panose="020B0604020202020204" pitchFamily="34" charset="0"/>
                <a:cs typeface="Arial" panose="020B0604020202020204" pitchFamily="34" charset="0"/>
              </a:rPr>
              <a:t> </a:t>
            </a:r>
            <a:r>
              <a:rPr lang="hr-HR" b="1" dirty="0" smtClean="0">
                <a:solidFill>
                  <a:schemeClr val="accent5">
                    <a:lumMod val="60000"/>
                    <a:lumOff val="40000"/>
                  </a:schemeClr>
                </a:solidFill>
                <a:latin typeface="Arial" panose="020B0604020202020204" pitchFamily="34" charset="0"/>
                <a:cs typeface="Arial" panose="020B0604020202020204" pitchFamily="34" charset="0"/>
              </a:rPr>
              <a:t>Brown </a:t>
            </a:r>
            <a:r>
              <a:rPr lang="hr-HR" b="1" dirty="0" err="1" smtClean="0">
                <a:solidFill>
                  <a:schemeClr val="accent5">
                    <a:lumMod val="60000"/>
                    <a:lumOff val="40000"/>
                  </a:schemeClr>
                </a:solidFill>
                <a:latin typeface="Arial" panose="020B0604020202020204" pitchFamily="34" charset="0"/>
                <a:cs typeface="Arial" panose="020B0604020202020204" pitchFamily="34" charset="0"/>
              </a:rPr>
              <a:t>glumija</a:t>
            </a:r>
            <a:r>
              <a:rPr lang="hr-HR" b="1" dirty="0" smtClean="0">
                <a:solidFill>
                  <a:schemeClr val="accent5">
                    <a:lumMod val="60000"/>
                    <a:lumOff val="40000"/>
                  </a:schemeClr>
                </a:solidFill>
                <a:latin typeface="Arial" panose="020B0604020202020204" pitchFamily="34" charset="0"/>
                <a:cs typeface="Arial" panose="020B0604020202020204" pitchFamily="34" charset="0"/>
              </a:rPr>
              <a:t> je u mnogim filmovima i </a:t>
            </a:r>
            <a:r>
              <a:rPr lang="hr-HR" b="1" dirty="0" err="1" smtClean="0">
                <a:solidFill>
                  <a:schemeClr val="accent5">
                    <a:lumMod val="60000"/>
                    <a:lumOff val="40000"/>
                  </a:schemeClr>
                </a:solidFill>
                <a:latin typeface="Arial" panose="020B0604020202020204" pitchFamily="34" charset="0"/>
                <a:cs typeface="Arial" panose="020B0604020202020204" pitchFamily="34" charset="0"/>
              </a:rPr>
              <a:t>seijama</a:t>
            </a:r>
            <a:r>
              <a:rPr lang="hr-HR" b="1" dirty="0" smtClean="0">
                <a:solidFill>
                  <a:schemeClr val="accent5">
                    <a:lumMod val="60000"/>
                    <a:lumOff val="40000"/>
                  </a:schemeClr>
                </a:solidFill>
                <a:latin typeface="Arial" panose="020B0604020202020204" pitchFamily="34" charset="0"/>
                <a:cs typeface="Arial" panose="020B0604020202020204" pitchFamily="34" charset="0"/>
              </a:rPr>
              <a:t>, a najdraža uloga joj je </a:t>
            </a:r>
            <a:r>
              <a:rPr lang="hr-HR" b="1" dirty="0" err="1" smtClean="0">
                <a:solidFill>
                  <a:schemeClr val="accent5">
                    <a:lumMod val="60000"/>
                    <a:lumOff val="40000"/>
                  </a:schemeClr>
                </a:solidFill>
                <a:latin typeface="Arial" panose="020B0604020202020204" pitchFamily="34" charset="0"/>
                <a:cs typeface="Arial" panose="020B0604020202020204" pitchFamily="34" charset="0"/>
              </a:rPr>
              <a:t>Eleven</a:t>
            </a:r>
            <a:r>
              <a:rPr lang="hr-HR" b="1" dirty="0" smtClean="0">
                <a:solidFill>
                  <a:schemeClr val="accent5">
                    <a:lumMod val="60000"/>
                    <a:lumOff val="40000"/>
                  </a:schemeClr>
                </a:solidFill>
                <a:latin typeface="Arial" panose="020B0604020202020204" pitchFamily="34" charset="0"/>
                <a:cs typeface="Arial" panose="020B0604020202020204" pitchFamily="34" charset="0"/>
              </a:rPr>
              <a:t> u </a:t>
            </a:r>
            <a:r>
              <a:rPr lang="hr-HR" b="1" dirty="0" err="1" smtClean="0">
                <a:solidFill>
                  <a:schemeClr val="accent5">
                    <a:lumMod val="60000"/>
                    <a:lumOff val="40000"/>
                  </a:schemeClr>
                </a:solidFill>
                <a:latin typeface="Arial" panose="020B0604020202020204" pitchFamily="34" charset="0"/>
                <a:cs typeface="Arial" panose="020B0604020202020204" pitchFamily="34" charset="0"/>
              </a:rPr>
              <a:t>Stranger</a:t>
            </a:r>
            <a:r>
              <a:rPr lang="hr-HR" b="1" dirty="0" smtClean="0">
                <a:solidFill>
                  <a:schemeClr val="accent5">
                    <a:lumMod val="60000"/>
                    <a:lumOff val="40000"/>
                  </a:schemeClr>
                </a:solidFill>
                <a:latin typeface="Arial" panose="020B0604020202020204" pitchFamily="34" charset="0"/>
                <a:cs typeface="Arial" panose="020B0604020202020204" pitchFamily="34" charset="0"/>
              </a:rPr>
              <a:t> </a:t>
            </a:r>
            <a:r>
              <a:rPr lang="hr-HR" b="1" dirty="0" err="1" smtClean="0">
                <a:solidFill>
                  <a:schemeClr val="accent5">
                    <a:lumMod val="60000"/>
                    <a:lumOff val="40000"/>
                  </a:schemeClr>
                </a:solidFill>
                <a:latin typeface="Arial" panose="020B0604020202020204" pitchFamily="34" charset="0"/>
                <a:cs typeface="Arial" panose="020B0604020202020204" pitchFamily="34" charset="0"/>
              </a:rPr>
              <a:t>Thingsu</a:t>
            </a:r>
            <a:r>
              <a:rPr lang="hr-HR" b="1" dirty="0" smtClean="0">
                <a:solidFill>
                  <a:schemeClr val="accent5">
                    <a:lumMod val="60000"/>
                    <a:lumOff val="40000"/>
                  </a:schemeClr>
                </a:solidFill>
                <a:latin typeface="Arial" panose="020B0604020202020204" pitchFamily="34" charset="0"/>
                <a:cs typeface="Arial" panose="020B0604020202020204" pitchFamily="34" charset="0"/>
              </a:rPr>
              <a:t>. </a:t>
            </a:r>
            <a:endParaRPr lang="hr-HR" dirty="0"/>
          </a:p>
        </p:txBody>
      </p:sp>
      <p:sp>
        <p:nvSpPr>
          <p:cNvPr id="5" name="TextBox 4"/>
          <p:cNvSpPr txBox="1"/>
          <p:nvPr/>
        </p:nvSpPr>
        <p:spPr>
          <a:xfrm>
            <a:off x="773084" y="1737360"/>
            <a:ext cx="11105803" cy="400110"/>
          </a:xfrm>
          <a:prstGeom prst="rect">
            <a:avLst/>
          </a:prstGeom>
          <a:noFill/>
        </p:spPr>
        <p:txBody>
          <a:bodyPr wrap="square" rtlCol="0">
            <a:spAutoFit/>
          </a:bodyPr>
          <a:lstStyle/>
          <a:p>
            <a:r>
              <a:rPr lang="hr-HR" sz="2000" dirty="0" smtClean="0">
                <a:solidFill>
                  <a:schemeClr val="accent5">
                    <a:lumMod val="60000"/>
                    <a:lumOff val="40000"/>
                  </a:schemeClr>
                </a:solidFill>
                <a:latin typeface="Agency FB" panose="020B0503020202020204" pitchFamily="34" charset="0"/>
              </a:rPr>
              <a:t>Popis nekih filmova i serija u kojima je glumila:</a:t>
            </a:r>
            <a:endParaRPr lang="hr-HR" sz="2000" dirty="0">
              <a:solidFill>
                <a:schemeClr val="accent5">
                  <a:lumMod val="60000"/>
                  <a:lumOff val="40000"/>
                </a:schemeClr>
              </a:solidFill>
              <a:latin typeface="Agency FB" panose="020B0503020202020204" pitchFamily="34" charset="0"/>
            </a:endParaRPr>
          </a:p>
        </p:txBody>
      </p:sp>
      <p:sp>
        <p:nvSpPr>
          <p:cNvPr id="6" name="TextBox 5"/>
          <p:cNvSpPr txBox="1"/>
          <p:nvPr/>
        </p:nvSpPr>
        <p:spPr>
          <a:xfrm>
            <a:off x="847898" y="2394065"/>
            <a:ext cx="6533804" cy="2308324"/>
          </a:xfrm>
          <a:prstGeom prst="rect">
            <a:avLst/>
          </a:prstGeom>
          <a:noFill/>
        </p:spPr>
        <p:txBody>
          <a:bodyPr wrap="square" rtlCol="0">
            <a:spAutoFit/>
          </a:bodyPr>
          <a:lstStyle/>
          <a:p>
            <a:r>
              <a:rPr lang="hr-HR" dirty="0" err="1" smtClean="0">
                <a:solidFill>
                  <a:schemeClr val="accent5">
                    <a:lumMod val="60000"/>
                    <a:lumOff val="40000"/>
                  </a:schemeClr>
                </a:solidFill>
                <a:latin typeface="Arial" panose="020B0604020202020204" pitchFamily="34" charset="0"/>
                <a:cs typeface="Arial" panose="020B0604020202020204" pitchFamily="34" charset="0"/>
              </a:rPr>
              <a:t>Stranger</a:t>
            </a:r>
            <a:r>
              <a:rPr lang="hr-HR" dirty="0" smtClean="0">
                <a:solidFill>
                  <a:schemeClr val="accent5">
                    <a:lumMod val="60000"/>
                    <a:lumOff val="40000"/>
                  </a:schemeClr>
                </a:solidFill>
                <a:latin typeface="Arial" panose="020B0604020202020204" pitchFamily="34" charset="0"/>
                <a:cs typeface="Arial" panose="020B0604020202020204" pitchFamily="34" charset="0"/>
              </a:rPr>
              <a:t> </a:t>
            </a:r>
            <a:r>
              <a:rPr lang="hr-HR" dirty="0" err="1" smtClean="0">
                <a:solidFill>
                  <a:schemeClr val="accent5">
                    <a:lumMod val="60000"/>
                    <a:lumOff val="40000"/>
                  </a:schemeClr>
                </a:solidFill>
                <a:latin typeface="Arial" panose="020B0604020202020204" pitchFamily="34" charset="0"/>
                <a:cs typeface="Arial" panose="020B0604020202020204" pitchFamily="34" charset="0"/>
              </a:rPr>
              <a:t>Things</a:t>
            </a:r>
            <a:endParaRPr lang="hr-HR" dirty="0" smtClean="0">
              <a:solidFill>
                <a:schemeClr val="accent5">
                  <a:lumMod val="60000"/>
                  <a:lumOff val="40000"/>
                </a:schemeClr>
              </a:solidFill>
              <a:latin typeface="Arial" panose="020B0604020202020204" pitchFamily="34" charset="0"/>
              <a:cs typeface="Arial" panose="020B0604020202020204" pitchFamily="34" charset="0"/>
            </a:endParaRPr>
          </a:p>
          <a:p>
            <a:r>
              <a:rPr lang="hr-HR" dirty="0" err="1" smtClean="0">
                <a:solidFill>
                  <a:schemeClr val="accent5">
                    <a:lumMod val="60000"/>
                    <a:lumOff val="40000"/>
                  </a:schemeClr>
                </a:solidFill>
                <a:latin typeface="Arial" panose="020B0604020202020204" pitchFamily="34" charset="0"/>
                <a:cs typeface="Arial" panose="020B0604020202020204" pitchFamily="34" charset="0"/>
              </a:rPr>
              <a:t>Enola</a:t>
            </a:r>
            <a:r>
              <a:rPr lang="hr-HR" dirty="0" smtClean="0">
                <a:solidFill>
                  <a:schemeClr val="accent5">
                    <a:lumMod val="60000"/>
                    <a:lumOff val="40000"/>
                  </a:schemeClr>
                </a:solidFill>
                <a:latin typeface="Arial" panose="020B0604020202020204" pitchFamily="34" charset="0"/>
                <a:cs typeface="Arial" panose="020B0604020202020204" pitchFamily="34" charset="0"/>
              </a:rPr>
              <a:t> </a:t>
            </a:r>
            <a:r>
              <a:rPr lang="hr-HR" dirty="0" err="1" smtClean="0">
                <a:solidFill>
                  <a:schemeClr val="accent5">
                    <a:lumMod val="60000"/>
                    <a:lumOff val="40000"/>
                  </a:schemeClr>
                </a:solidFill>
                <a:latin typeface="Arial" panose="020B0604020202020204" pitchFamily="34" charset="0"/>
                <a:cs typeface="Arial" panose="020B0604020202020204" pitchFamily="34" charset="0"/>
              </a:rPr>
              <a:t>Homes</a:t>
            </a:r>
            <a:endParaRPr lang="hr-HR" dirty="0" smtClean="0">
              <a:solidFill>
                <a:schemeClr val="accent5">
                  <a:lumMod val="60000"/>
                  <a:lumOff val="40000"/>
                </a:schemeClr>
              </a:solidFill>
              <a:latin typeface="Arial" panose="020B0604020202020204" pitchFamily="34" charset="0"/>
              <a:cs typeface="Arial" panose="020B0604020202020204" pitchFamily="34" charset="0"/>
            </a:endParaRPr>
          </a:p>
          <a:p>
            <a:r>
              <a:rPr lang="hr-HR" dirty="0" err="1" smtClean="0">
                <a:solidFill>
                  <a:schemeClr val="accent5">
                    <a:lumMod val="60000"/>
                    <a:lumOff val="40000"/>
                  </a:schemeClr>
                </a:solidFill>
                <a:latin typeface="Arial" panose="020B0604020202020204" pitchFamily="34" charset="0"/>
                <a:cs typeface="Arial" panose="020B0604020202020204" pitchFamily="34" charset="0"/>
              </a:rPr>
              <a:t>Godzilla</a:t>
            </a:r>
            <a:r>
              <a:rPr lang="hr-HR" dirty="0" smtClean="0">
                <a:solidFill>
                  <a:schemeClr val="accent5">
                    <a:lumMod val="60000"/>
                    <a:lumOff val="40000"/>
                  </a:schemeClr>
                </a:solidFill>
                <a:latin typeface="Arial" panose="020B0604020202020204" pitchFamily="34" charset="0"/>
                <a:cs typeface="Arial" panose="020B0604020202020204" pitchFamily="34" charset="0"/>
              </a:rPr>
              <a:t> vs Kong</a:t>
            </a:r>
          </a:p>
          <a:p>
            <a:r>
              <a:rPr lang="hr-HR" dirty="0" err="1" smtClean="0">
                <a:solidFill>
                  <a:schemeClr val="accent5">
                    <a:lumMod val="60000"/>
                    <a:lumOff val="40000"/>
                  </a:schemeClr>
                </a:solidFill>
                <a:latin typeface="Arial" panose="020B0604020202020204" pitchFamily="34" charset="0"/>
                <a:cs typeface="Arial" panose="020B0604020202020204" pitchFamily="34" charset="0"/>
              </a:rPr>
              <a:t>Godzilla</a:t>
            </a:r>
            <a:r>
              <a:rPr lang="hr-HR" dirty="0" smtClean="0">
                <a:solidFill>
                  <a:schemeClr val="accent5">
                    <a:lumMod val="60000"/>
                    <a:lumOff val="40000"/>
                  </a:schemeClr>
                </a:solidFill>
                <a:latin typeface="Arial" panose="020B0604020202020204" pitchFamily="34" charset="0"/>
                <a:cs typeface="Arial" panose="020B0604020202020204" pitchFamily="34" charset="0"/>
              </a:rPr>
              <a:t> </a:t>
            </a:r>
            <a:r>
              <a:rPr lang="hr-HR" dirty="0" err="1" smtClean="0">
                <a:solidFill>
                  <a:schemeClr val="accent5">
                    <a:lumMod val="60000"/>
                    <a:lumOff val="40000"/>
                  </a:schemeClr>
                </a:solidFill>
                <a:latin typeface="Arial" panose="020B0604020202020204" pitchFamily="34" charset="0"/>
                <a:cs typeface="Arial" panose="020B0604020202020204" pitchFamily="34" charset="0"/>
              </a:rPr>
              <a:t>ll</a:t>
            </a:r>
            <a:r>
              <a:rPr lang="hr-HR" dirty="0" smtClean="0">
                <a:solidFill>
                  <a:schemeClr val="accent5">
                    <a:lumMod val="60000"/>
                    <a:lumOff val="40000"/>
                  </a:schemeClr>
                </a:solidFill>
                <a:latin typeface="Arial" panose="020B0604020202020204" pitchFamily="34" charset="0"/>
                <a:cs typeface="Arial" panose="020B0604020202020204" pitchFamily="34" charset="0"/>
              </a:rPr>
              <a:t>: King </a:t>
            </a:r>
            <a:r>
              <a:rPr lang="hr-HR" dirty="0" err="1" smtClean="0">
                <a:solidFill>
                  <a:schemeClr val="accent5">
                    <a:lumMod val="60000"/>
                    <a:lumOff val="40000"/>
                  </a:schemeClr>
                </a:solidFill>
                <a:latin typeface="Arial" panose="020B0604020202020204" pitchFamily="34" charset="0"/>
                <a:cs typeface="Arial" panose="020B0604020202020204" pitchFamily="34" charset="0"/>
              </a:rPr>
              <a:t>of</a:t>
            </a:r>
            <a:r>
              <a:rPr lang="hr-HR" dirty="0" smtClean="0">
                <a:solidFill>
                  <a:schemeClr val="accent5">
                    <a:lumMod val="60000"/>
                    <a:lumOff val="40000"/>
                  </a:schemeClr>
                </a:solidFill>
                <a:latin typeface="Arial" panose="020B0604020202020204" pitchFamily="34" charset="0"/>
                <a:cs typeface="Arial" panose="020B0604020202020204" pitchFamily="34" charset="0"/>
              </a:rPr>
              <a:t> </a:t>
            </a:r>
            <a:r>
              <a:rPr lang="hr-HR" dirty="0" err="1" smtClean="0">
                <a:solidFill>
                  <a:schemeClr val="accent5">
                    <a:lumMod val="60000"/>
                    <a:lumOff val="40000"/>
                  </a:schemeClr>
                </a:solidFill>
                <a:latin typeface="Arial" panose="020B0604020202020204" pitchFamily="34" charset="0"/>
                <a:cs typeface="Arial" panose="020B0604020202020204" pitchFamily="34" charset="0"/>
              </a:rPr>
              <a:t>the</a:t>
            </a:r>
            <a:r>
              <a:rPr lang="hr-HR" dirty="0" smtClean="0">
                <a:solidFill>
                  <a:schemeClr val="accent5">
                    <a:lumMod val="60000"/>
                    <a:lumOff val="40000"/>
                  </a:schemeClr>
                </a:solidFill>
                <a:latin typeface="Arial" panose="020B0604020202020204" pitchFamily="34" charset="0"/>
                <a:cs typeface="Arial" panose="020B0604020202020204" pitchFamily="34" charset="0"/>
              </a:rPr>
              <a:t> </a:t>
            </a:r>
            <a:r>
              <a:rPr lang="hr-HR" dirty="0" err="1" smtClean="0">
                <a:solidFill>
                  <a:schemeClr val="accent5">
                    <a:lumMod val="60000"/>
                    <a:lumOff val="40000"/>
                  </a:schemeClr>
                </a:solidFill>
                <a:latin typeface="Arial" panose="020B0604020202020204" pitchFamily="34" charset="0"/>
                <a:cs typeface="Arial" panose="020B0604020202020204" pitchFamily="34" charset="0"/>
              </a:rPr>
              <a:t>Monsters</a:t>
            </a:r>
            <a:endParaRPr lang="hr-HR" dirty="0" smtClean="0">
              <a:solidFill>
                <a:schemeClr val="accent5">
                  <a:lumMod val="60000"/>
                  <a:lumOff val="40000"/>
                </a:schemeClr>
              </a:solidFill>
              <a:latin typeface="Arial" panose="020B0604020202020204" pitchFamily="34" charset="0"/>
              <a:cs typeface="Arial" panose="020B0604020202020204" pitchFamily="34" charset="0"/>
            </a:endParaRPr>
          </a:p>
          <a:p>
            <a:r>
              <a:rPr lang="hr-HR" dirty="0" err="1" smtClean="0">
                <a:solidFill>
                  <a:schemeClr val="accent5">
                    <a:lumMod val="60000"/>
                    <a:lumOff val="40000"/>
                  </a:schemeClr>
                </a:solidFill>
                <a:latin typeface="Arial" panose="020B0604020202020204" pitchFamily="34" charset="0"/>
                <a:cs typeface="Arial" panose="020B0604020202020204" pitchFamily="34" charset="0"/>
              </a:rPr>
              <a:t>Godzilla</a:t>
            </a:r>
            <a:r>
              <a:rPr lang="hr-HR" dirty="0" smtClean="0">
                <a:solidFill>
                  <a:schemeClr val="accent5">
                    <a:lumMod val="60000"/>
                    <a:lumOff val="40000"/>
                  </a:schemeClr>
                </a:solidFill>
                <a:latin typeface="Arial" panose="020B0604020202020204" pitchFamily="34" charset="0"/>
                <a:cs typeface="Arial" panose="020B0604020202020204" pitchFamily="34" charset="0"/>
              </a:rPr>
              <a:t>: King</a:t>
            </a:r>
          </a:p>
          <a:p>
            <a:r>
              <a:rPr lang="en-US" dirty="0">
                <a:solidFill>
                  <a:schemeClr val="accent5">
                    <a:lumMod val="60000"/>
                    <a:lumOff val="40000"/>
                  </a:schemeClr>
                </a:solidFill>
                <a:latin typeface="Arial" panose="020B0604020202020204" pitchFamily="34" charset="0"/>
                <a:cs typeface="Arial" panose="020B0604020202020204" pitchFamily="34" charset="0"/>
              </a:rPr>
              <a:t>Once Upon a Time in </a:t>
            </a:r>
            <a:r>
              <a:rPr lang="en-US" dirty="0" smtClean="0">
                <a:solidFill>
                  <a:schemeClr val="accent5">
                    <a:lumMod val="60000"/>
                    <a:lumOff val="40000"/>
                  </a:schemeClr>
                </a:solidFill>
                <a:latin typeface="Arial" panose="020B0604020202020204" pitchFamily="34" charset="0"/>
                <a:cs typeface="Arial" panose="020B0604020202020204" pitchFamily="34" charset="0"/>
              </a:rPr>
              <a:t>Wonderland</a:t>
            </a:r>
            <a:endParaRPr lang="hr-HR" dirty="0" smtClean="0">
              <a:solidFill>
                <a:schemeClr val="accent5">
                  <a:lumMod val="60000"/>
                  <a:lumOff val="40000"/>
                </a:schemeClr>
              </a:solidFill>
              <a:latin typeface="Arial" panose="020B0604020202020204" pitchFamily="34" charset="0"/>
              <a:cs typeface="Arial" panose="020B0604020202020204" pitchFamily="34" charset="0"/>
            </a:endParaRPr>
          </a:p>
          <a:p>
            <a:r>
              <a:rPr lang="hr-HR" dirty="0" smtClean="0">
                <a:solidFill>
                  <a:schemeClr val="accent5">
                    <a:lumMod val="60000"/>
                    <a:lumOff val="40000"/>
                  </a:schemeClr>
                </a:solidFill>
                <a:latin typeface="Arial" panose="020B0604020202020204" pitchFamily="34" charset="0"/>
                <a:cs typeface="Arial" panose="020B0604020202020204" pitchFamily="34" charset="0"/>
              </a:rPr>
              <a:t>i mnogo drugih…</a:t>
            </a:r>
          </a:p>
          <a:p>
            <a:endParaRPr lang="hr-HR"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1914" y="1510855"/>
            <a:ext cx="1997155" cy="2570694"/>
          </a:xfrm>
          <a:prstGeom prst="rect">
            <a:avLst/>
          </a:prstGeom>
          <a:ln>
            <a:noFill/>
          </a:ln>
          <a:effectLst>
            <a:softEdge rad="112500"/>
          </a:effec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8535" y="1510855"/>
            <a:ext cx="1743075" cy="2619375"/>
          </a:xfrm>
          <a:prstGeom prst="rect">
            <a:avLst/>
          </a:prstGeom>
          <a:ln>
            <a:noFill/>
          </a:ln>
          <a:effectLst>
            <a:softEdge rad="112500"/>
          </a:effec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8035" y="4081549"/>
            <a:ext cx="1724025" cy="2647950"/>
          </a:xfrm>
          <a:prstGeom prst="rect">
            <a:avLst/>
          </a:prstGeom>
          <a:ln>
            <a:noFill/>
          </a:ln>
          <a:effectLst>
            <a:softEdge rad="112500"/>
          </a:effec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8283" y="4197927"/>
            <a:ext cx="1683327" cy="2479444"/>
          </a:xfrm>
          <a:prstGeom prst="rect">
            <a:avLst/>
          </a:prstGeom>
          <a:ln>
            <a:noFill/>
          </a:ln>
          <a:effectLst>
            <a:softEdge rad="112500"/>
          </a:effectLst>
        </p:spPr>
      </p:pic>
    </p:spTree>
    <p:extLst>
      <p:ext uri="{BB962C8B-B14F-4D97-AF65-F5344CB8AC3E}">
        <p14:creationId xmlns:p14="http://schemas.microsoft.com/office/powerpoint/2010/main" val="691267226"/>
      </p:ext>
    </p:extLst>
  </p:cSld>
  <p:clrMapOvr>
    <a:masterClrMapping/>
  </p:clrMapOvr>
  <p:transition spd="slow">
    <p:push dir="u"/>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159</TotalTime>
  <Words>1080</Words>
  <Application>Microsoft Office PowerPoint</Application>
  <PresentationFormat>Widescreen</PresentationFormat>
  <Paragraphs>29</Paragraphs>
  <Slides>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Agency FB</vt:lpstr>
      <vt:lpstr>Arial</vt:lpstr>
      <vt:lpstr>Arial Black</vt:lpstr>
      <vt:lpstr>Century Gothic</vt:lpstr>
      <vt:lpstr>Wingdings 3</vt:lpstr>
      <vt:lpstr>Ion</vt:lpstr>
      <vt:lpstr>Klikolovka</vt:lpstr>
      <vt:lpstr>8 šokantnih stvari o Millie Bobby Brown koje su zapalile internet! 6. je nemoguća!</vt:lpstr>
      <vt:lpstr>8 šokantnih stvari o Millie Bobby Brown koje su zapalile internet! 6. je nemoguća!</vt:lpstr>
      <vt:lpstr>3. Opsjednuta je boksom Millie ima neke neočekivane talente. Ne samo da je ona sjajna glumica, već može i repati poput Nicki Minaj! Ali jeste li znali da ima i druge čudne talente? Millie je također super u boksu! Znaš kako Jedanaest može pomicati stvari svojim umom, a možda će izgledati nevino, ali zapravo je super moćna? Millie možda neće imati super-moć u stvarnom životu, ali njezine boksačke vještine mogu se kvalificirati samo kao jedna. Kaže da mora ostati vrlo aktivna jer voli jesti! To je samo još jedan razlog da je Millie tako dobar uzor mladim djevojkama. Ona je jaka na ekranu iu stvarnom životu, i fizički i mentalno. Tako je osvježavajuće to vidjeti u holivudskoj glumici ovih dana.     </vt:lpstr>
      <vt:lpstr>6.  Najteži dio igranja joj je bio nedostatak dijaloga te scene ljubljenja! Emisija je stvarno dobro napisana, a dijalog je stvaran i prirodan, a ne scenarij. Djeca razgovaraju kao pravi dječji razgovor! To je vrlo rijetko u popularnim TV emisijama. Međutim, ako ste bili veliki obožavatelj emisije, vjerojatno ste primijetili da Eleven nije imao puno dijaloga. Otvorila se samo ljudima kojima je doista vjerovala i bila je vrlo nerado govorila većinu vremena. U nekim epizodama, čini se kao da jedva čujete njezin glas! To je bio izazov za Millie, ali ona je očito dobro postupila i povukla ga. Budući da nije dobivala onoliko linija kao i drugi likovi, ona je morala učiniti osobnost i emocije svog lika očiglednim kroz njezine izraze lica i fizičke akcije. To je izazov čak i za starije i iskusnije glumce! U slučaju da niste čuli, Milliejev prvi poljubac (ikada) zapravo je bio na setu Stranče stvari. U sezoni jedan finale (upozorenje spoiler ovdje), Millie lik Jedanaest poljupci Mike Wheeler (Finn Wolfhard) i to se dogodilo da se Millie prvi poljubac. "Bilo je to čudno iskustvo", rekla je narod kad je imala 13 godina. '' Imajući 250 ljudi koji te gledaju kako ljubiš nekoga je kao 'Whoa!' '. Millie je slavno rekla Jimmyju Fallonu da nije ljubiteljica na poljupcima na zaslonu i da nije voljela policijsku pjesmu "Svaki dah te uzme", koja je svirala na sceni kada su se Jedanaest i Mike opet poljubili na kraju. drugu sezonu.     </vt:lpstr>
      <vt:lpstr>8. Fimovi u kojima glumi.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Klikolovka</dc:title>
  <dc:creator>Benjamin</dc:creator>
  <cp:lastModifiedBy>Benjamin</cp:lastModifiedBy>
  <cp:revision>12</cp:revision>
  <dcterms:created xsi:type="dcterms:W3CDTF">2021-04-23T06:57:44Z</dcterms:created>
  <dcterms:modified xsi:type="dcterms:W3CDTF">2021-04-23T09:37:25Z</dcterms:modified>
</cp:coreProperties>
</file>